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580" y="-1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F5ACC-1A6F-4B6D-8836-D527CD9B5C3F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4315-ABF2-4C0E-95E9-97085FC918A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2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4FCC-E317-4DBD-9A36-398EA3A8F990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9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95013-A95D-4A57-903E-512534A43207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8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5888-A9D1-4865-81F0-AC47956C5735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B08B-6D6E-4C1F-A8A9-F9BD8F5D648C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9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BA9-2560-4113-A906-FE5C0DBC1597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EC4F-F368-438E-81B3-38F0C89BFECF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E6B71-165A-4B34-911B-271CF081650C}" type="datetime1">
              <a:rPr lang="en-US" smtClean="0"/>
              <a:t>10/6/2015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7BF68-444A-4921-9E96-3778037195D0}" type="datetime1">
              <a:rPr lang="en-US" smtClean="0"/>
              <a:t>10/6/2015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2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74FC-F7C8-42B0-BEF9-076F7C7BBBA5}" type="datetime1">
              <a:rPr lang="en-US" smtClean="0"/>
              <a:t>10/6/2015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0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210E-1236-4595-BC03-776AD029164B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0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51EED-A8B3-4A60-A34A-A5BE27041B9A}" type="datetime1">
              <a:rPr lang="en-US" smtClean="0"/>
              <a:t>10/6/2015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3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79CD5-ED63-4EA8-B38D-E7AF4503FE8A}" type="datetime1">
              <a:rPr lang="en-US" smtClean="0"/>
              <a:t>10/6/2015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DDB-EDFB-434E-9A38-A8AB5A270F5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22" name="Rectangle 21"/>
          <p:cNvSpPr/>
          <p:nvPr/>
        </p:nvSpPr>
        <p:spPr>
          <a:xfrm>
            <a:off x="3978321" y="6289616"/>
            <a:ext cx="287288" cy="45719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471" y="1865468"/>
            <a:ext cx="1380371" cy="177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84" y="2425699"/>
            <a:ext cx="2497137" cy="345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22300" y="1648767"/>
            <a:ext cx="5052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HP Ge is a cooled solid state detector</a:t>
            </a:r>
            <a:endParaRPr lang="en-US" sz="24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15899" y="3920636"/>
            <a:ext cx="1550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LN2 Dewar</a:t>
            </a:r>
            <a:endParaRPr lang="en-US" sz="2400" dirty="0"/>
          </a:p>
        </p:txBody>
      </p:sp>
      <p:sp>
        <p:nvSpPr>
          <p:cNvPr id="3" name="Forme libre 2"/>
          <p:cNvSpPr/>
          <p:nvPr/>
        </p:nvSpPr>
        <p:spPr>
          <a:xfrm>
            <a:off x="1028700" y="4608648"/>
            <a:ext cx="1765300" cy="534864"/>
          </a:xfrm>
          <a:custGeom>
            <a:avLst/>
            <a:gdLst>
              <a:gd name="connsiteX0" fmla="*/ 0 w 1765300"/>
              <a:gd name="connsiteY0" fmla="*/ 14152 h 534864"/>
              <a:gd name="connsiteX1" fmla="*/ 419100 w 1765300"/>
              <a:gd name="connsiteY1" fmla="*/ 534852 h 534864"/>
              <a:gd name="connsiteX2" fmla="*/ 393700 w 1765300"/>
              <a:gd name="connsiteY2" fmla="*/ 1452 h 534864"/>
              <a:gd name="connsiteX3" fmla="*/ 1765300 w 1765300"/>
              <a:gd name="connsiteY3" fmla="*/ 407852 h 534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5300" h="534864">
                <a:moveTo>
                  <a:pt x="0" y="14152"/>
                </a:moveTo>
                <a:cubicBezTo>
                  <a:pt x="176741" y="275560"/>
                  <a:pt x="353483" y="536969"/>
                  <a:pt x="419100" y="534852"/>
                </a:cubicBezTo>
                <a:cubicBezTo>
                  <a:pt x="484717" y="532735"/>
                  <a:pt x="169333" y="22619"/>
                  <a:pt x="393700" y="1452"/>
                </a:cubicBezTo>
                <a:cubicBezTo>
                  <a:pt x="618067" y="-19715"/>
                  <a:pt x="1191683" y="194068"/>
                  <a:pt x="1765300" y="407852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ZoneTexte 109"/>
          <p:cNvSpPr txBox="1"/>
          <p:nvPr/>
        </p:nvSpPr>
        <p:spPr>
          <a:xfrm>
            <a:off x="253552" y="2425699"/>
            <a:ext cx="952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HP Ge</a:t>
            </a:r>
            <a:endParaRPr lang="en-US" sz="2400" dirty="0"/>
          </a:p>
        </p:txBody>
      </p:sp>
      <p:sp>
        <p:nvSpPr>
          <p:cNvPr id="111" name="ZoneTexte 110"/>
          <p:cNvSpPr txBox="1"/>
          <p:nvPr/>
        </p:nvSpPr>
        <p:spPr>
          <a:xfrm>
            <a:off x="4723952" y="3975900"/>
            <a:ext cx="3806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Charges Sensing Preamplifier</a:t>
            </a:r>
            <a:endParaRPr lang="en-US" sz="2400" dirty="0"/>
          </a:p>
        </p:txBody>
      </p:sp>
      <p:sp>
        <p:nvSpPr>
          <p:cNvPr id="4" name="Forme libre 3"/>
          <p:cNvSpPr/>
          <p:nvPr/>
        </p:nvSpPr>
        <p:spPr>
          <a:xfrm>
            <a:off x="1371600" y="2425916"/>
            <a:ext cx="1536700" cy="445305"/>
          </a:xfrm>
          <a:custGeom>
            <a:avLst/>
            <a:gdLst>
              <a:gd name="connsiteX0" fmla="*/ 0 w 1536700"/>
              <a:gd name="connsiteY0" fmla="*/ 317284 h 445305"/>
              <a:gd name="connsiteX1" fmla="*/ 419100 w 1536700"/>
              <a:gd name="connsiteY1" fmla="*/ 431584 h 445305"/>
              <a:gd name="connsiteX2" fmla="*/ 469900 w 1536700"/>
              <a:gd name="connsiteY2" fmla="*/ 37884 h 445305"/>
              <a:gd name="connsiteX3" fmla="*/ 1536700 w 1536700"/>
              <a:gd name="connsiteY3" fmla="*/ 37884 h 44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6700" h="445305">
                <a:moveTo>
                  <a:pt x="0" y="317284"/>
                </a:moveTo>
                <a:cubicBezTo>
                  <a:pt x="170391" y="397717"/>
                  <a:pt x="340783" y="478151"/>
                  <a:pt x="419100" y="431584"/>
                </a:cubicBezTo>
                <a:cubicBezTo>
                  <a:pt x="497417" y="385017"/>
                  <a:pt x="283633" y="103501"/>
                  <a:pt x="469900" y="37884"/>
                </a:cubicBezTo>
                <a:cubicBezTo>
                  <a:pt x="656167" y="-27733"/>
                  <a:pt x="1096433" y="5075"/>
                  <a:pt x="1536700" y="37884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rme libre 5"/>
          <p:cNvSpPr/>
          <p:nvPr/>
        </p:nvSpPr>
        <p:spPr>
          <a:xfrm>
            <a:off x="3911600" y="3251200"/>
            <a:ext cx="717787" cy="939800"/>
          </a:xfrm>
          <a:custGeom>
            <a:avLst/>
            <a:gdLst>
              <a:gd name="connsiteX0" fmla="*/ 609600 w 717787"/>
              <a:gd name="connsiteY0" fmla="*/ 939800 h 939800"/>
              <a:gd name="connsiteX1" fmla="*/ 368300 w 717787"/>
              <a:gd name="connsiteY1" fmla="*/ 762000 h 939800"/>
              <a:gd name="connsiteX2" fmla="*/ 711200 w 717787"/>
              <a:gd name="connsiteY2" fmla="*/ 457200 h 939800"/>
              <a:gd name="connsiteX3" fmla="*/ 0 w 717787"/>
              <a:gd name="connsiteY3" fmla="*/ 0 h 93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787" h="939800">
                <a:moveTo>
                  <a:pt x="609600" y="939800"/>
                </a:moveTo>
                <a:cubicBezTo>
                  <a:pt x="480483" y="891116"/>
                  <a:pt x="351367" y="842433"/>
                  <a:pt x="368300" y="762000"/>
                </a:cubicBezTo>
                <a:cubicBezTo>
                  <a:pt x="385233" y="681567"/>
                  <a:pt x="772583" y="584200"/>
                  <a:pt x="711200" y="457200"/>
                </a:cubicBezTo>
                <a:cubicBezTo>
                  <a:pt x="649817" y="330200"/>
                  <a:pt x="324908" y="165100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2908300" y="2260600"/>
            <a:ext cx="469900" cy="3879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Ellipse 113"/>
          <p:cNvSpPr/>
          <p:nvPr/>
        </p:nvSpPr>
        <p:spPr>
          <a:xfrm>
            <a:off x="5930070" y="1597966"/>
            <a:ext cx="2694557" cy="22247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rme libre 8"/>
          <p:cNvSpPr/>
          <p:nvPr/>
        </p:nvSpPr>
        <p:spPr>
          <a:xfrm>
            <a:off x="3390900" y="2292629"/>
            <a:ext cx="2565400" cy="291542"/>
          </a:xfrm>
          <a:custGeom>
            <a:avLst/>
            <a:gdLst>
              <a:gd name="connsiteX0" fmla="*/ 0 w 2565400"/>
              <a:gd name="connsiteY0" fmla="*/ 171171 h 291542"/>
              <a:gd name="connsiteX1" fmla="*/ 1295400 w 2565400"/>
              <a:gd name="connsiteY1" fmla="*/ 285471 h 291542"/>
              <a:gd name="connsiteX2" fmla="*/ 927100 w 2565400"/>
              <a:gd name="connsiteY2" fmla="*/ 6071 h 291542"/>
              <a:gd name="connsiteX3" fmla="*/ 2565400 w 2565400"/>
              <a:gd name="connsiteY3" fmla="*/ 120371 h 29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400" h="291542">
                <a:moveTo>
                  <a:pt x="0" y="171171"/>
                </a:moveTo>
                <a:cubicBezTo>
                  <a:pt x="570441" y="242079"/>
                  <a:pt x="1140883" y="312988"/>
                  <a:pt x="1295400" y="285471"/>
                </a:cubicBezTo>
                <a:cubicBezTo>
                  <a:pt x="1449917" y="257954"/>
                  <a:pt x="715433" y="33588"/>
                  <a:pt x="927100" y="6071"/>
                </a:cubicBezTo>
                <a:cubicBezTo>
                  <a:pt x="1138767" y="-21446"/>
                  <a:pt x="1852083" y="49462"/>
                  <a:pt x="2565400" y="1203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292100" y="1548884"/>
            <a:ext cx="2391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total charge 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663935" y="2148696"/>
                <a:ext cx="2695225" cy="93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𝑄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/>
                            </a:rPr>
                            <m:t>0</m:t>
                          </m:r>
                        </m:sub>
                        <m:sup>
                          <m:r>
                            <a:rPr lang="fr-FR" sz="2400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sz="2400" i="1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</m:t>
                          </m:r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5" y="2148696"/>
                <a:ext cx="2695225" cy="93576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2148696"/>
            <a:ext cx="3600000" cy="359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Connecteur droit 17"/>
          <p:cNvCxnSpPr/>
          <p:nvPr/>
        </p:nvCxnSpPr>
        <p:spPr>
          <a:xfrm>
            <a:off x="3781399" y="4721472"/>
            <a:ext cx="67358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781399" y="433018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1fC</a:t>
            </a:r>
            <a:endParaRPr lang="en-US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82600" y="418001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82600" y="514521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flipV="1">
            <a:off x="393700" y="3615955"/>
            <a:ext cx="0" cy="201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496981" y="363552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438047" y="516758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663935" y="5038725"/>
            <a:ext cx="2117365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663935" y="4670313"/>
            <a:ext cx="2117365" cy="0"/>
          </a:xfrm>
          <a:prstGeom prst="line">
            <a:avLst/>
          </a:prstGeom>
          <a:ln w="28575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663935" y="4311134"/>
            <a:ext cx="2117365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482600" y="4854059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z=0.1</a:t>
            </a:r>
            <a:endParaRPr lang="en-US" dirty="0"/>
          </a:p>
        </p:txBody>
      </p:sp>
      <p:sp>
        <p:nvSpPr>
          <p:cNvPr id="30" name="ZoneTexte 29"/>
          <p:cNvSpPr txBox="1"/>
          <p:nvPr/>
        </p:nvSpPr>
        <p:spPr>
          <a:xfrm>
            <a:off x="1276750" y="4485647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z=0.5</a:t>
            </a:r>
            <a:endParaRPr lang="en-US" dirty="0"/>
          </a:p>
        </p:txBody>
      </p:sp>
      <p:sp>
        <p:nvSpPr>
          <p:cNvPr id="31" name="ZoneTexte 30"/>
          <p:cNvSpPr txBox="1"/>
          <p:nvPr/>
        </p:nvSpPr>
        <p:spPr>
          <a:xfrm>
            <a:off x="2019700" y="4188913"/>
            <a:ext cx="68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z=0.9</a:t>
            </a:r>
            <a:endParaRPr lang="en-US" dirty="0"/>
          </a:p>
        </p:txBody>
      </p:sp>
      <p:sp>
        <p:nvSpPr>
          <p:cNvPr id="26" name="ZoneTexte 25"/>
          <p:cNvSpPr txBox="1"/>
          <p:nvPr/>
        </p:nvSpPr>
        <p:spPr>
          <a:xfrm>
            <a:off x="6115050" y="2243337"/>
            <a:ext cx="187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total charge</a:t>
            </a:r>
            <a:endParaRPr lang="en-US" dirty="0"/>
          </a:p>
        </p:txBody>
      </p:sp>
      <p:sp>
        <p:nvSpPr>
          <p:cNvPr id="33" name="ZoneTexte 32"/>
          <p:cNvSpPr txBox="1"/>
          <p:nvPr/>
        </p:nvSpPr>
        <p:spPr>
          <a:xfrm>
            <a:off x="5705475" y="4253356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Various rise-times</a:t>
            </a:r>
            <a:endParaRPr lang="en-US" dirty="0"/>
          </a:p>
        </p:txBody>
      </p:sp>
      <p:sp>
        <p:nvSpPr>
          <p:cNvPr id="32" name="Espace réservé du pied de page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34" name="Espace réservé du numéro de diapositive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10</a:t>
            </a:fld>
            <a:endParaRPr lang="en-US"/>
          </a:p>
        </p:txBody>
      </p:sp>
      <p:sp>
        <p:nvSpPr>
          <p:cNvPr id="36" name="ZoneTexte 35"/>
          <p:cNvSpPr txBox="1"/>
          <p:nvPr/>
        </p:nvSpPr>
        <p:spPr>
          <a:xfrm>
            <a:off x="4653240" y="1770875"/>
            <a:ext cx="333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Q=40666 x </a:t>
            </a:r>
            <a:r>
              <a:rPr lang="en-US" dirty="0" smtClean="0"/>
              <a:t>1.6e-19 C = 122keVGe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1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742950" y="2990850"/>
            <a:ext cx="6115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Rise-time </a:t>
            </a:r>
            <a:r>
              <a:rPr lang="en-US" sz="2400" dirty="0"/>
              <a:t>v</a:t>
            </a:r>
            <a:r>
              <a:rPr lang="en-US" sz="2400" dirty="0" smtClean="0"/>
              <a:t>ariability gives rise to </a:t>
            </a:r>
            <a:r>
              <a:rPr lang="en-US" sz="2400" b="1" dirty="0" smtClean="0"/>
              <a:t>ballistic deficit</a:t>
            </a:r>
            <a:endParaRPr lang="en-US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742950" y="2105025"/>
            <a:ext cx="8290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Total charge is independent (in amplitude) of interaction position</a:t>
            </a:r>
            <a:endParaRPr lang="en-US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742950" y="3848100"/>
            <a:ext cx="60658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shape depends on interaction position</a:t>
            </a:r>
          </a:p>
          <a:p>
            <a:r>
              <a:rPr lang="en-US" sz="2400" dirty="0" smtClean="0"/>
              <a:t>	</a:t>
            </a:r>
            <a:r>
              <a:rPr lang="en-US" sz="2400" dirty="0" smtClean="0">
                <a:sym typeface="Wingdings" panose="05000000000000000000" pitchFamily="2" charset="2"/>
              </a:rPr>
              <a:t> can be used to estimate it…</a:t>
            </a:r>
            <a:endParaRPr lang="en-US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6553735" y="6023491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folks!</a:t>
            </a:r>
            <a:endParaRPr lang="en-US" dirty="0"/>
          </a:p>
        </p:txBody>
      </p:sp>
      <p:sp>
        <p:nvSpPr>
          <p:cNvPr id="4" name="Bouton d'action : Accueil 3">
            <a:hlinkClick r:id="" action="ppaction://hlinkshowjump?jump=firstslide" highlightClick="1"/>
          </p:cNvPr>
          <p:cNvSpPr/>
          <p:nvPr/>
        </p:nvSpPr>
        <p:spPr>
          <a:xfrm>
            <a:off x="8366803" y="5798582"/>
            <a:ext cx="666750" cy="81915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lipse 11"/>
          <p:cNvSpPr/>
          <p:nvPr/>
        </p:nvSpPr>
        <p:spPr>
          <a:xfrm>
            <a:off x="899592" y="3796237"/>
            <a:ext cx="3924437" cy="64807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rganigramme : Stockage à accès direct 9"/>
          <p:cNvSpPr/>
          <p:nvPr/>
        </p:nvSpPr>
        <p:spPr>
          <a:xfrm rot="16200000">
            <a:off x="1850101" y="1470380"/>
            <a:ext cx="2023419" cy="3924436"/>
          </a:xfrm>
          <a:prstGeom prst="flowChartMagneticDrum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11" name="Ellipse 10"/>
          <p:cNvSpPr/>
          <p:nvPr/>
        </p:nvSpPr>
        <p:spPr>
          <a:xfrm>
            <a:off x="899592" y="2420888"/>
            <a:ext cx="3924437" cy="64807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isocèle 12"/>
          <p:cNvSpPr/>
          <p:nvPr/>
        </p:nvSpPr>
        <p:spPr>
          <a:xfrm rot="5400000">
            <a:off x="4295090" y="5659807"/>
            <a:ext cx="521970" cy="551627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291500" y="6032642"/>
            <a:ext cx="93477" cy="934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+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91051" y="5748292"/>
            <a:ext cx="101604" cy="10160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-</a:t>
            </a:r>
          </a:p>
        </p:txBody>
      </p:sp>
      <p:cxnSp>
        <p:nvCxnSpPr>
          <p:cNvPr id="16" name="Connecteur droit 15"/>
          <p:cNvCxnSpPr>
            <a:stCxn id="13" idx="0"/>
            <a:endCxn id="51" idx="3"/>
          </p:cNvCxnSpPr>
          <p:nvPr/>
        </p:nvCxnSpPr>
        <p:spPr>
          <a:xfrm>
            <a:off x="4831889" y="5935621"/>
            <a:ext cx="1038734" cy="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flipH="1">
            <a:off x="4121965" y="6091199"/>
            <a:ext cx="158297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4121965" y="6091199"/>
            <a:ext cx="0" cy="19336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 rot="5400000" flipV="1">
            <a:off x="4461888" y="5218308"/>
            <a:ext cx="81659" cy="28118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>
            <a:stCxn id="19" idx="0"/>
          </p:cNvCxnSpPr>
          <p:nvPr/>
        </p:nvCxnSpPr>
        <p:spPr>
          <a:xfrm flipH="1">
            <a:off x="4205737" y="5358903"/>
            <a:ext cx="15638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e libre 20"/>
          <p:cNvSpPr/>
          <p:nvPr/>
        </p:nvSpPr>
        <p:spPr>
          <a:xfrm flipV="1">
            <a:off x="4755712" y="5474394"/>
            <a:ext cx="154300" cy="457472"/>
          </a:xfrm>
          <a:custGeom>
            <a:avLst/>
            <a:gdLst>
              <a:gd name="connsiteX0" fmla="*/ 266700 w 266700"/>
              <a:gd name="connsiteY0" fmla="*/ 0 h 365125"/>
              <a:gd name="connsiteX1" fmla="*/ 266700 w 266700"/>
              <a:gd name="connsiteY1" fmla="*/ 365125 h 365125"/>
              <a:gd name="connsiteX2" fmla="*/ 0 w 266700"/>
              <a:gd name="connsiteY2" fmla="*/ 365125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365125">
                <a:moveTo>
                  <a:pt x="266700" y="0"/>
                </a:moveTo>
                <a:lnTo>
                  <a:pt x="266700" y="365125"/>
                </a:lnTo>
                <a:lnTo>
                  <a:pt x="0" y="365125"/>
                </a:ln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3978321" y="6289616"/>
            <a:ext cx="287288" cy="45719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4734913" y="5207786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err="1" smtClean="0"/>
              <a:t>Rf</a:t>
            </a:r>
            <a:endParaRPr lang="fr-FR" sz="1100" i="1" baseline="-25000" dirty="0"/>
          </a:p>
        </p:txBody>
      </p:sp>
      <p:cxnSp>
        <p:nvCxnSpPr>
          <p:cNvPr id="24" name="Connecteur droit 23"/>
          <p:cNvCxnSpPr/>
          <p:nvPr/>
        </p:nvCxnSpPr>
        <p:spPr>
          <a:xfrm flipH="1">
            <a:off x="3912472" y="5795124"/>
            <a:ext cx="367789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4107314" y="5474394"/>
            <a:ext cx="0" cy="3192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e 25"/>
          <p:cNvGrpSpPr/>
          <p:nvPr/>
        </p:nvGrpSpPr>
        <p:grpSpPr>
          <a:xfrm rot="5400000">
            <a:off x="4374306" y="5312587"/>
            <a:ext cx="208213" cy="554599"/>
            <a:chOff x="1855979" y="3572916"/>
            <a:chExt cx="208213" cy="554599"/>
          </a:xfrm>
        </p:grpSpPr>
        <p:cxnSp>
          <p:nvCxnSpPr>
            <p:cNvPr id="27" name="Connecteur droit 26"/>
            <p:cNvCxnSpPr/>
            <p:nvPr/>
          </p:nvCxnSpPr>
          <p:spPr>
            <a:xfrm>
              <a:off x="1855979" y="3822700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1855979" y="3877731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1960085" y="3572916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1960085" y="3877731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Connecteur droit 30"/>
          <p:cNvCxnSpPr/>
          <p:nvPr/>
        </p:nvCxnSpPr>
        <p:spPr>
          <a:xfrm>
            <a:off x="4205737" y="5358903"/>
            <a:ext cx="0" cy="23098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4753331" y="5358903"/>
            <a:ext cx="0" cy="23098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H="1">
            <a:off x="4643312" y="5358902"/>
            <a:ext cx="11001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4107314" y="5474394"/>
            <a:ext cx="98424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582467" y="5543829"/>
            <a:ext cx="301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err="1"/>
              <a:t>C</a:t>
            </a:r>
            <a:r>
              <a:rPr lang="fr-FR" sz="1100" i="1" dirty="0" err="1" smtClean="0"/>
              <a:t>f</a:t>
            </a:r>
            <a:endParaRPr lang="fr-FR" sz="1100" i="1" baseline="-25000" dirty="0"/>
          </a:p>
        </p:txBody>
      </p:sp>
      <p:sp>
        <p:nvSpPr>
          <p:cNvPr id="51" name="Triangle isocèle 50"/>
          <p:cNvSpPr/>
          <p:nvPr/>
        </p:nvSpPr>
        <p:spPr>
          <a:xfrm rot="5400000">
            <a:off x="5899466" y="5399121"/>
            <a:ext cx="1015316" cy="1073002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819140" y="5733256"/>
            <a:ext cx="979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Spectroscopy</a:t>
            </a:r>
            <a:r>
              <a:rPr lang="fr-FR" sz="1100" dirty="0" smtClean="0"/>
              <a:t> </a:t>
            </a:r>
          </a:p>
          <a:p>
            <a:r>
              <a:rPr lang="fr-FR" sz="1100" dirty="0" smtClean="0"/>
              <a:t>amplifier</a:t>
            </a:r>
            <a:endParaRPr lang="fr-FR" sz="1100" dirty="0"/>
          </a:p>
        </p:txBody>
      </p:sp>
      <p:sp>
        <p:nvSpPr>
          <p:cNvPr id="53" name="Ellipse 52"/>
          <p:cNvSpPr/>
          <p:nvPr/>
        </p:nvSpPr>
        <p:spPr>
          <a:xfrm>
            <a:off x="4986019" y="5808622"/>
            <a:ext cx="123857" cy="239984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5610532" y="5808622"/>
            <a:ext cx="123857" cy="239984"/>
          </a:xfrm>
          <a:prstGeom prst="ellips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55" name="Connecteur droit 54"/>
          <p:cNvCxnSpPr>
            <a:stCxn id="53" idx="4"/>
            <a:endCxn id="54" idx="4"/>
          </p:cNvCxnSpPr>
          <p:nvPr/>
        </p:nvCxnSpPr>
        <p:spPr>
          <a:xfrm>
            <a:off x="5047948" y="6048606"/>
            <a:ext cx="62451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528642" y="6217320"/>
            <a:ext cx="287288" cy="45719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7" name="Connecteur droit 56"/>
          <p:cNvCxnSpPr>
            <a:stCxn id="54" idx="4"/>
            <a:endCxn id="56" idx="0"/>
          </p:cNvCxnSpPr>
          <p:nvPr/>
        </p:nvCxnSpPr>
        <p:spPr>
          <a:xfrm flipH="1">
            <a:off x="5672286" y="6048606"/>
            <a:ext cx="175" cy="168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904304" y="6217320"/>
            <a:ext cx="287288" cy="45719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9" name="Connecteur droit 58"/>
          <p:cNvCxnSpPr>
            <a:endCxn id="58" idx="0"/>
          </p:cNvCxnSpPr>
          <p:nvPr/>
        </p:nvCxnSpPr>
        <p:spPr>
          <a:xfrm flipH="1">
            <a:off x="5047948" y="6048606"/>
            <a:ext cx="175" cy="1687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51" idx="0"/>
          </p:cNvCxnSpPr>
          <p:nvPr/>
        </p:nvCxnSpPr>
        <p:spPr>
          <a:xfrm>
            <a:off x="6943625" y="5935622"/>
            <a:ext cx="2255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orme libre 66"/>
          <p:cNvSpPr/>
          <p:nvPr/>
        </p:nvSpPr>
        <p:spPr>
          <a:xfrm>
            <a:off x="2903220" y="4134228"/>
            <a:ext cx="1009252" cy="1661160"/>
          </a:xfrm>
          <a:custGeom>
            <a:avLst/>
            <a:gdLst>
              <a:gd name="connsiteX0" fmla="*/ 487680 w 487680"/>
              <a:gd name="connsiteY0" fmla="*/ 1661160 h 1661160"/>
              <a:gd name="connsiteX1" fmla="*/ 0 w 487680"/>
              <a:gd name="connsiteY1" fmla="*/ 1661160 h 1661160"/>
              <a:gd name="connsiteX2" fmla="*/ 0 w 487680"/>
              <a:gd name="connsiteY2" fmla="*/ 0 h 1661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7680" h="1661160">
                <a:moveTo>
                  <a:pt x="487680" y="1661160"/>
                </a:moveTo>
                <a:lnTo>
                  <a:pt x="0" y="1661160"/>
                </a:ln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orme libre 68"/>
          <p:cNvSpPr/>
          <p:nvPr/>
        </p:nvSpPr>
        <p:spPr>
          <a:xfrm>
            <a:off x="4451350" y="2482850"/>
            <a:ext cx="1314450" cy="298450"/>
          </a:xfrm>
          <a:custGeom>
            <a:avLst/>
            <a:gdLst>
              <a:gd name="connsiteX0" fmla="*/ 1314450 w 1314450"/>
              <a:gd name="connsiteY0" fmla="*/ 298450 h 298450"/>
              <a:gd name="connsiteX1" fmla="*/ 1314450 w 1314450"/>
              <a:gd name="connsiteY1" fmla="*/ 0 h 298450"/>
              <a:gd name="connsiteX2" fmla="*/ 0 w 1314450"/>
              <a:gd name="connsiteY2" fmla="*/ 0 h 298450"/>
              <a:gd name="connsiteX3" fmla="*/ 0 w 1314450"/>
              <a:gd name="connsiteY3" fmla="*/ 285750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298450">
                <a:moveTo>
                  <a:pt x="1314450" y="298450"/>
                </a:moveTo>
                <a:lnTo>
                  <a:pt x="1314450" y="0"/>
                </a:lnTo>
                <a:lnTo>
                  <a:pt x="0" y="0"/>
                </a:lnTo>
                <a:lnTo>
                  <a:pt x="0" y="285750"/>
                </a:lnTo>
              </a:path>
            </a:pathLst>
          </a:cu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3201864" y="5165206"/>
            <a:ext cx="2381582" cy="1540828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ZoneTexte 72"/>
          <p:cNvSpPr txBox="1"/>
          <p:nvPr/>
        </p:nvSpPr>
        <p:spPr>
          <a:xfrm>
            <a:off x="386734" y="6032654"/>
            <a:ext cx="2815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 Sensing Preamplifier</a:t>
            </a:r>
            <a:endParaRPr lang="en-US" dirty="0"/>
          </a:p>
        </p:txBody>
      </p:sp>
      <p:sp>
        <p:nvSpPr>
          <p:cNvPr id="74" name="ZoneTexte 73"/>
          <p:cNvSpPr txBox="1"/>
          <p:nvPr/>
        </p:nvSpPr>
        <p:spPr>
          <a:xfrm>
            <a:off x="525763" y="6401986"/>
            <a:ext cx="2282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 explanations later …</a:t>
            </a:r>
            <a:endParaRPr lang="en-US" dirty="0"/>
          </a:p>
        </p:txBody>
      </p:sp>
      <p:sp>
        <p:nvSpPr>
          <p:cNvPr id="75" name="Forme libre 74"/>
          <p:cNvSpPr/>
          <p:nvPr/>
        </p:nvSpPr>
        <p:spPr>
          <a:xfrm>
            <a:off x="4394200" y="3669832"/>
            <a:ext cx="1879600" cy="394462"/>
          </a:xfrm>
          <a:custGeom>
            <a:avLst/>
            <a:gdLst>
              <a:gd name="connsiteX0" fmla="*/ 1879600 w 1879600"/>
              <a:gd name="connsiteY0" fmla="*/ 330668 h 394462"/>
              <a:gd name="connsiteX1" fmla="*/ 1054100 w 1879600"/>
              <a:gd name="connsiteY1" fmla="*/ 468 h 394462"/>
              <a:gd name="connsiteX2" fmla="*/ 1092200 w 1879600"/>
              <a:gd name="connsiteY2" fmla="*/ 394168 h 394462"/>
              <a:gd name="connsiteX3" fmla="*/ 0 w 1879600"/>
              <a:gd name="connsiteY3" fmla="*/ 51268 h 394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9600" h="394462">
                <a:moveTo>
                  <a:pt x="1879600" y="330668"/>
                </a:moveTo>
                <a:cubicBezTo>
                  <a:pt x="1532466" y="160276"/>
                  <a:pt x="1185333" y="-10115"/>
                  <a:pt x="1054100" y="468"/>
                </a:cubicBezTo>
                <a:cubicBezTo>
                  <a:pt x="922867" y="11051"/>
                  <a:pt x="1267883" y="385701"/>
                  <a:pt x="1092200" y="394168"/>
                </a:cubicBezTo>
                <a:cubicBezTo>
                  <a:pt x="916517" y="402635"/>
                  <a:pt x="458258" y="226951"/>
                  <a:pt x="0" y="51268"/>
                </a:cubicBezTo>
              </a:path>
            </a:pathLst>
          </a:custGeom>
          <a:ln w="12700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6146800" y="3995343"/>
            <a:ext cx="30433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Germanium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ooled detector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 Low r</a:t>
            </a:r>
            <a:r>
              <a:rPr lang="en-US" sz="2400" dirty="0" smtClean="0"/>
              <a:t>everse current</a:t>
            </a:r>
            <a:endParaRPr lang="en-US" sz="2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4586271" y="2113518"/>
            <a:ext cx="2692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Electrode connected to HV</a:t>
            </a:r>
            <a:endParaRPr lang="en-US" dirty="0"/>
          </a:p>
        </p:txBody>
      </p:sp>
      <p:sp>
        <p:nvSpPr>
          <p:cNvPr id="78" name="ZoneTexte 77"/>
          <p:cNvSpPr txBox="1"/>
          <p:nvPr/>
        </p:nvSpPr>
        <p:spPr>
          <a:xfrm>
            <a:off x="1270192" y="4746121"/>
            <a:ext cx="1650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Electrode </a:t>
            </a:r>
          </a:p>
          <a:p>
            <a:r>
              <a:rPr lang="en-US" dirty="0" smtClean="0"/>
              <a:t>connected </a:t>
            </a:r>
          </a:p>
          <a:p>
            <a:r>
              <a:rPr lang="en-US" dirty="0" smtClean="0"/>
              <a:t>to CSP</a:t>
            </a:r>
          </a:p>
          <a:p>
            <a:r>
              <a:rPr lang="en-US" dirty="0" smtClean="0"/>
              <a:t>(virtual ground)</a:t>
            </a:r>
            <a:endParaRPr lang="en-US" dirty="0"/>
          </a:p>
        </p:txBody>
      </p:sp>
      <p:cxnSp>
        <p:nvCxnSpPr>
          <p:cNvPr id="80" name="Connecteur droit 79"/>
          <p:cNvCxnSpPr/>
          <p:nvPr/>
        </p:nvCxnSpPr>
        <p:spPr>
          <a:xfrm>
            <a:off x="525763" y="2744923"/>
            <a:ext cx="0" cy="1389305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 rot="16200000">
            <a:off x="-68897" y="321787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10mm</a:t>
            </a:r>
            <a:endParaRPr lang="en-US" dirty="0"/>
          </a:p>
        </p:txBody>
      </p:sp>
      <p:grpSp>
        <p:nvGrpSpPr>
          <p:cNvPr id="83" name="Groupe 82"/>
          <p:cNvGrpSpPr/>
          <p:nvPr/>
        </p:nvGrpSpPr>
        <p:grpSpPr>
          <a:xfrm rot="3559344">
            <a:off x="848148" y="2432277"/>
            <a:ext cx="1892300" cy="266781"/>
            <a:chOff x="977900" y="2692319"/>
            <a:chExt cx="7023100" cy="1473363"/>
          </a:xfrm>
        </p:grpSpPr>
        <p:sp>
          <p:nvSpPr>
            <p:cNvPr id="84" name="Forme libre 83"/>
            <p:cNvSpPr/>
            <p:nvPr/>
          </p:nvSpPr>
          <p:spPr>
            <a:xfrm>
              <a:off x="977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orme libre 84"/>
            <p:cNvSpPr/>
            <p:nvPr/>
          </p:nvSpPr>
          <p:spPr>
            <a:xfrm rot="10800000">
              <a:off x="1663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orme libre 85"/>
            <p:cNvSpPr/>
            <p:nvPr/>
          </p:nvSpPr>
          <p:spPr>
            <a:xfrm>
              <a:off x="2374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orme libre 86"/>
            <p:cNvSpPr/>
            <p:nvPr/>
          </p:nvSpPr>
          <p:spPr>
            <a:xfrm rot="10800000">
              <a:off x="3060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orme libre 87"/>
            <p:cNvSpPr/>
            <p:nvPr/>
          </p:nvSpPr>
          <p:spPr>
            <a:xfrm>
              <a:off x="3771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orme libre 88"/>
            <p:cNvSpPr/>
            <p:nvPr/>
          </p:nvSpPr>
          <p:spPr>
            <a:xfrm rot="10800000">
              <a:off x="4457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Forme libre 89"/>
            <p:cNvSpPr/>
            <p:nvPr/>
          </p:nvSpPr>
          <p:spPr>
            <a:xfrm>
              <a:off x="51562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Forme libre 90"/>
            <p:cNvSpPr/>
            <p:nvPr/>
          </p:nvSpPr>
          <p:spPr>
            <a:xfrm rot="10800000">
              <a:off x="58420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Connecteur droit avec flèche 91"/>
            <p:cNvCxnSpPr/>
            <p:nvPr/>
          </p:nvCxnSpPr>
          <p:spPr>
            <a:xfrm>
              <a:off x="6540500" y="3403601"/>
              <a:ext cx="14605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ZoneTexte 92"/>
          <p:cNvSpPr txBox="1"/>
          <p:nvPr/>
        </p:nvSpPr>
        <p:spPr>
          <a:xfrm>
            <a:off x="894858" y="1329930"/>
            <a:ext cx="396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Symbol" panose="05050102010706020507" pitchFamily="18" charset="2"/>
              </a:rPr>
              <a:t>g</a:t>
            </a:r>
            <a:endParaRPr lang="en-US" sz="4000" dirty="0">
              <a:latin typeface="Symbol" panose="05050102010706020507" pitchFamily="18" charset="2"/>
            </a:endParaRPr>
          </a:p>
        </p:txBody>
      </p:sp>
      <p:grpSp>
        <p:nvGrpSpPr>
          <p:cNvPr id="95" name="Groupe 94"/>
          <p:cNvGrpSpPr/>
          <p:nvPr/>
        </p:nvGrpSpPr>
        <p:grpSpPr>
          <a:xfrm>
            <a:off x="5816767" y="2796967"/>
            <a:ext cx="208213" cy="554599"/>
            <a:chOff x="1855979" y="3572916"/>
            <a:chExt cx="208213" cy="554599"/>
          </a:xfrm>
        </p:grpSpPr>
        <p:cxnSp>
          <p:nvCxnSpPr>
            <p:cNvPr id="96" name="Connecteur droit 95"/>
            <p:cNvCxnSpPr/>
            <p:nvPr/>
          </p:nvCxnSpPr>
          <p:spPr>
            <a:xfrm>
              <a:off x="1855979" y="3822700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necteur droit 96"/>
            <p:cNvCxnSpPr/>
            <p:nvPr/>
          </p:nvCxnSpPr>
          <p:spPr>
            <a:xfrm>
              <a:off x="1855979" y="3877731"/>
              <a:ext cx="20821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cteur droit 97"/>
            <p:cNvCxnSpPr/>
            <p:nvPr/>
          </p:nvCxnSpPr>
          <p:spPr>
            <a:xfrm>
              <a:off x="1960085" y="3572916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1960085" y="3877731"/>
              <a:ext cx="0" cy="2497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Rectangle 99"/>
          <p:cNvSpPr/>
          <p:nvPr/>
        </p:nvSpPr>
        <p:spPr>
          <a:xfrm>
            <a:off x="5777229" y="3346314"/>
            <a:ext cx="287288" cy="45719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 rot="5400000" flipV="1">
            <a:off x="6176295" y="2646951"/>
            <a:ext cx="81659" cy="28118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" name="Connecteur droit 101"/>
          <p:cNvCxnSpPr>
            <a:endCxn id="101" idx="0"/>
          </p:cNvCxnSpPr>
          <p:nvPr/>
        </p:nvCxnSpPr>
        <p:spPr>
          <a:xfrm>
            <a:off x="5765298" y="2787546"/>
            <a:ext cx="3112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necteur droit 102"/>
          <p:cNvCxnSpPr/>
          <p:nvPr/>
        </p:nvCxnSpPr>
        <p:spPr>
          <a:xfrm>
            <a:off x="6363794" y="2787546"/>
            <a:ext cx="31123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/>
          <p:cNvSpPr txBox="1"/>
          <p:nvPr/>
        </p:nvSpPr>
        <p:spPr>
          <a:xfrm>
            <a:off x="6708804" y="2659241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High Voltage (-)</a:t>
            </a:r>
            <a:endParaRPr lang="fr-FR" sz="1100" dirty="0"/>
          </a:p>
        </p:txBody>
      </p:sp>
      <p:sp>
        <p:nvSpPr>
          <p:cNvPr id="105" name="ZoneTexte 104"/>
          <p:cNvSpPr txBox="1"/>
          <p:nvPr/>
        </p:nvSpPr>
        <p:spPr>
          <a:xfrm>
            <a:off x="2555234" y="1783288"/>
            <a:ext cx="2146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+ contact (0.3µm B)</a:t>
            </a:r>
            <a:endParaRPr lang="en-US" dirty="0"/>
          </a:p>
        </p:txBody>
      </p:sp>
      <p:sp>
        <p:nvSpPr>
          <p:cNvPr id="106" name="ZoneTexte 105"/>
          <p:cNvSpPr txBox="1"/>
          <p:nvPr/>
        </p:nvSpPr>
        <p:spPr>
          <a:xfrm>
            <a:off x="3282165" y="4595476"/>
            <a:ext cx="230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dirty="0" smtClean="0"/>
              <a:t>+ contact (0.7mm Li))</a:t>
            </a:r>
            <a:endParaRPr lang="en-US" dirty="0"/>
          </a:p>
        </p:txBody>
      </p:sp>
      <p:sp>
        <p:nvSpPr>
          <p:cNvPr id="107" name="ZoneTexte 106"/>
          <p:cNvSpPr txBox="1"/>
          <p:nvPr/>
        </p:nvSpPr>
        <p:spPr>
          <a:xfrm>
            <a:off x="2280986" y="3307973"/>
            <a:ext cx="1541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Na # 10</a:t>
            </a:r>
            <a:r>
              <a:rPr lang="en-US" b="1" baseline="30000" dirty="0" smtClean="0">
                <a:solidFill>
                  <a:schemeClr val="bg1"/>
                </a:solidFill>
              </a:rPr>
              <a:t>10</a:t>
            </a:r>
            <a:r>
              <a:rPr lang="en-US" b="1" dirty="0" smtClean="0">
                <a:solidFill>
                  <a:schemeClr val="bg1"/>
                </a:solidFill>
              </a:rPr>
              <a:t>/cm</a:t>
            </a:r>
            <a:r>
              <a:rPr lang="en-US" b="1" baseline="30000" dirty="0" smtClean="0">
                <a:solidFill>
                  <a:schemeClr val="bg1"/>
                </a:solidFill>
              </a:rPr>
              <a:t>3</a:t>
            </a:r>
            <a:endParaRPr lang="en-US" b="1" baseline="30000" dirty="0">
              <a:solidFill>
                <a:schemeClr val="bg1"/>
              </a:solidFill>
            </a:endParaRP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8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92100" y="1606034"/>
            <a:ext cx="6124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 of charges created by incident particle: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1882973" y="2326070"/>
                <a:ext cx="4863704" cy="7937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𝑁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h</m:t>
                          </m:r>
                          <m:r>
                            <a:rPr lang="en-US" sz="2400" i="1">
                              <a:latin typeface="Cambria Math"/>
                            </a:rPr>
                            <m:t>𝜈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𝜔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122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keV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sz="2400" i="0">
                              <a:latin typeface="Cambria Math"/>
                            </a:rPr>
                            <m:t>eV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=40666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quanta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973" y="2326070"/>
                <a:ext cx="4863704" cy="7937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ZoneTexte 88"/>
          <p:cNvSpPr txBox="1"/>
          <p:nvPr/>
        </p:nvSpPr>
        <p:spPr>
          <a:xfrm>
            <a:off x="292100" y="3625334"/>
            <a:ext cx="1363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Statistics: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1882973" y="4270616"/>
                <a:ext cx="4572000" cy="8745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𝜎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𝐹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𝑁</m:t>
                          </m:r>
                        </m:e>
                      </m:rad>
                      <m:r>
                        <a:rPr lang="en-US" sz="24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latin typeface="Cambria Math"/>
                            </a:rPr>
                            <m:t>0.13∙40666</m:t>
                          </m:r>
                        </m:e>
                      </m:rad>
                      <m:r>
                        <a:rPr lang="en-US" sz="2400" i="1">
                          <a:latin typeface="Cambria Math"/>
                        </a:rPr>
                        <m:t>=73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quanta</m:t>
                      </m:r>
                      <m:r>
                        <a:rPr lang="en-US" sz="2400" i="1">
                          <a:latin typeface="Cambria Math"/>
                        </a:rPr>
                        <m:t>=220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eV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𝑅𝑀𝑆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2973" y="4270616"/>
                <a:ext cx="4572000" cy="874535"/>
              </a:xfrm>
              <a:prstGeom prst="rect">
                <a:avLst/>
              </a:prstGeom>
              <a:blipFill rotWithShape="1">
                <a:blip r:embed="rId3"/>
                <a:stretch>
                  <a:fillRect b="-6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0" name="ZoneTexte 89"/>
          <p:cNvSpPr txBox="1"/>
          <p:nvPr/>
        </p:nvSpPr>
        <p:spPr>
          <a:xfrm>
            <a:off x="292100" y="5619234"/>
            <a:ext cx="5981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Where ? Well, in fact everywhere, but locally…</a:t>
            </a:r>
            <a:endParaRPr lang="en-US" sz="24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92100" y="1606034"/>
            <a:ext cx="3794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Electric field in the detector :</a:t>
            </a:r>
            <a:endParaRPr lang="en-US" sz="2400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5664200" y="18368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664200" y="28020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931417" y="165220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-HV</a:t>
            </a:r>
            <a:endParaRPr lang="en-US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029200" y="26174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0V</a:t>
            </a:r>
            <a:endParaRPr lang="en-US" b="1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616195" y="1774322"/>
            <a:ext cx="0" cy="1027744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 rot="16200000">
            <a:off x="4205880" y="2094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endParaRPr lang="en-US" dirty="0"/>
          </a:p>
        </p:txBody>
      </p:sp>
      <p:sp>
        <p:nvSpPr>
          <p:cNvPr id="25" name="ZoneTexte 24"/>
          <p:cNvSpPr txBox="1"/>
          <p:nvPr/>
        </p:nvSpPr>
        <p:spPr>
          <a:xfrm>
            <a:off x="5931136" y="2974072"/>
            <a:ext cx="29570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For simplicity, in fact</a:t>
            </a:r>
          </a:p>
          <a:p>
            <a:pPr algn="ctr"/>
            <a:r>
              <a:rPr lang="en-US" dirty="0" smtClean="0"/>
              <a:t>Meas. Electrode is reduced at</a:t>
            </a:r>
          </a:p>
          <a:p>
            <a:pPr algn="ctr"/>
            <a:r>
              <a:rPr lang="en-US" dirty="0" smtClean="0"/>
              <a:t>Its minimal size in order to</a:t>
            </a:r>
          </a:p>
          <a:p>
            <a:pPr algn="ctr"/>
            <a:r>
              <a:rPr lang="en-US" dirty="0" smtClean="0"/>
              <a:t>Reduce detector Cap. </a:t>
            </a:r>
          </a:p>
          <a:p>
            <a:pPr algn="ctr"/>
            <a:r>
              <a:rPr lang="en-US" dirty="0" smtClean="0"/>
              <a:t>… explanations later …</a:t>
            </a:r>
            <a:endParaRPr lang="en-US" dirty="0"/>
          </a:p>
        </p:txBody>
      </p:sp>
      <p:sp>
        <p:nvSpPr>
          <p:cNvPr id="30" name="ZoneTexte 29"/>
          <p:cNvSpPr txBox="1"/>
          <p:nvPr/>
        </p:nvSpPr>
        <p:spPr>
          <a:xfrm>
            <a:off x="6966823" y="2134800"/>
            <a:ext cx="1541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 # 10</a:t>
            </a:r>
            <a:r>
              <a:rPr lang="en-US" b="1" baseline="30000" dirty="0" smtClean="0"/>
              <a:t>10</a:t>
            </a:r>
            <a:r>
              <a:rPr lang="en-US" b="1" dirty="0" smtClean="0"/>
              <a:t>/cm</a:t>
            </a:r>
            <a:r>
              <a:rPr lang="en-US" b="1" baseline="30000" dirty="0" smtClean="0"/>
              <a:t>3</a:t>
            </a:r>
            <a:endParaRPr lang="en-US" b="1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323334" y="2696625"/>
                <a:ext cx="3324756" cy="938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d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d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𝜌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ε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r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ε</m:t>
                              </m:r>
                            </m:e>
                            <m:sub>
                              <m:r>
                                <a:rPr lang="en-US" sz="240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e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𝑁𝑎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ε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334" y="2696625"/>
                <a:ext cx="3324756" cy="9382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ZoneTexte 26"/>
          <p:cNvSpPr txBox="1"/>
          <p:nvPr/>
        </p:nvSpPr>
        <p:spPr>
          <a:xfrm>
            <a:off x="368221" y="2319465"/>
            <a:ext cx="797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:</a:t>
            </a:r>
            <a:endParaRPr lang="en-US" dirty="0"/>
          </a:p>
        </p:txBody>
      </p:sp>
      <p:sp>
        <p:nvSpPr>
          <p:cNvPr id="33" name="ZoneTexte 32"/>
          <p:cNvSpPr txBox="1"/>
          <p:nvPr/>
        </p:nvSpPr>
        <p:spPr>
          <a:xfrm>
            <a:off x="368221" y="3630261"/>
            <a:ext cx="289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boundaries conditions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68221" y="4067641"/>
                <a:ext cx="21766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  <m:r>
                            <a:rPr lang="en-US" sz="2400" i="1">
                              <a:latin typeface="Cambria Math"/>
                            </a:rPr>
                            <m:t>=0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=0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V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21" y="4067641"/>
                <a:ext cx="217662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2907418" y="4067641"/>
                <a:ext cx="26661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  <m:r>
                            <a:rPr lang="en-US" sz="2400" i="1">
                              <a:latin typeface="Cambria Math"/>
                            </a:rPr>
                            <m:t>=</m:t>
                          </m:r>
                          <m:r>
                            <a:rPr lang="fr-FR" sz="2400" b="0" i="1" smtClean="0">
                              <a:latin typeface="Cambria Math"/>
                            </a:rPr>
                            <m:t>𝑇h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fr-FR" sz="2400" b="0" i="1" smtClean="0">
                          <a:latin typeface="Cambria Math"/>
                        </a:rPr>
                        <m:t>−</m:t>
                      </m:r>
                      <m:r>
                        <a:rPr lang="fr-FR" sz="2400" b="0" i="1" smtClean="0">
                          <a:latin typeface="Cambria Math"/>
                        </a:rPr>
                        <m:t>𝐻𝑉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418" y="4067641"/>
                <a:ext cx="266611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ZoneTexte 35"/>
          <p:cNvSpPr txBox="1"/>
          <p:nvPr/>
        </p:nvSpPr>
        <p:spPr>
          <a:xfrm>
            <a:off x="368221" y="4566499"/>
            <a:ext cx="116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obtain 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68221" y="4975950"/>
                <a:ext cx="382412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𝐸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𝐻𝑉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𝑇h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e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𝑁𝑎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ε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𝑇h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21" y="4975950"/>
                <a:ext cx="3824124" cy="9221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Connecteur droit avec flèche 37"/>
          <p:cNvCxnSpPr/>
          <p:nvPr/>
        </p:nvCxnSpPr>
        <p:spPr>
          <a:xfrm flipV="1">
            <a:off x="5575300" y="1272805"/>
            <a:ext cx="0" cy="201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5678581" y="12923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619647" y="282443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cxnSp>
        <p:nvCxnSpPr>
          <p:cNvPr id="41" name="Connecteur droit avec flèche 40"/>
          <p:cNvCxnSpPr/>
          <p:nvPr/>
        </p:nvCxnSpPr>
        <p:spPr>
          <a:xfrm flipV="1">
            <a:off x="6120304" y="2021532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6293664" y="2066255"/>
                <a:ext cx="445955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664" y="2066255"/>
                <a:ext cx="445955" cy="50642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Espace réservé du pied de page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32" name="Espace réservé du numéro de diapositive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92100" y="1606034"/>
            <a:ext cx="3794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Electric field in the detector :</a:t>
            </a:r>
            <a:endParaRPr lang="en-US" sz="2400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5664200" y="18368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664200" y="28020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931417" y="165220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-HV</a:t>
            </a:r>
            <a:endParaRPr lang="en-US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029200" y="26174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0V</a:t>
            </a:r>
            <a:endParaRPr lang="en-US" b="1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6120304" y="2021532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4616195" y="1774322"/>
            <a:ext cx="0" cy="1027744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 rot="16200000">
            <a:off x="4205880" y="2094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293664" y="2066255"/>
                <a:ext cx="445955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664" y="2066255"/>
                <a:ext cx="445955" cy="5064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ZoneTexte 18"/>
          <p:cNvSpPr txBox="1"/>
          <p:nvPr/>
        </p:nvSpPr>
        <p:spPr>
          <a:xfrm>
            <a:off x="368221" y="4155248"/>
            <a:ext cx="161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 our example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311745" y="4016748"/>
            <a:ext cx="230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HV = 1500V (negative)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= 1cm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966823" y="2134800"/>
            <a:ext cx="1541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 # 10</a:t>
            </a:r>
            <a:r>
              <a:rPr lang="en-US" b="1" baseline="30000" dirty="0" smtClean="0"/>
              <a:t>10</a:t>
            </a:r>
            <a:r>
              <a:rPr lang="en-US" b="1" dirty="0" smtClean="0"/>
              <a:t>/cm</a:t>
            </a:r>
            <a:r>
              <a:rPr lang="en-US" b="1" baseline="30000" dirty="0" smtClean="0"/>
              <a:t>3</a:t>
            </a:r>
            <a:endParaRPr lang="en-US" b="1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68221" y="2156312"/>
                <a:ext cx="382412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𝐸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𝐻𝑉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𝑇h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e</m:t>
                          </m:r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r>
                            <a:rPr lang="en-US" sz="2400" i="1">
                              <a:latin typeface="Cambria Math"/>
                            </a:rPr>
                            <m:t>𝑁𝑎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ε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𝑇h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21" y="2156312"/>
                <a:ext cx="3824124" cy="92217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080" y="3078488"/>
            <a:ext cx="3600000" cy="3593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 rot="1715001">
            <a:off x="6587219" y="4775200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568V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 rot="1715001">
            <a:off x="6528710" y="4125847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1000V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 rot="1715001">
            <a:off x="6528710" y="3482330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1500V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715001">
            <a:off x="6587219" y="552554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250V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37" name="Connecteur droit avec flèche 36"/>
          <p:cNvCxnSpPr/>
          <p:nvPr/>
        </p:nvCxnSpPr>
        <p:spPr>
          <a:xfrm flipV="1">
            <a:off x="5575300" y="1272805"/>
            <a:ext cx="0" cy="201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5678581" y="12923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619647" y="282443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5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92100" y="1606034"/>
            <a:ext cx="3078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Secondaries</a:t>
            </a:r>
            <a:r>
              <a:rPr lang="en-US" sz="2400" dirty="0" smtClean="0"/>
              <a:t> transport :</a:t>
            </a:r>
            <a:endParaRPr lang="en-US" sz="2400" dirty="0"/>
          </a:p>
        </p:txBody>
      </p:sp>
      <p:cxnSp>
        <p:nvCxnSpPr>
          <p:cNvPr id="4" name="Connecteur droit 3"/>
          <p:cNvCxnSpPr/>
          <p:nvPr/>
        </p:nvCxnSpPr>
        <p:spPr>
          <a:xfrm>
            <a:off x="3726576" y="2224818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3726576" y="3190018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3091576" y="204015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-HV</a:t>
            </a:r>
            <a:endParaRPr lang="en-US" dirty="0"/>
          </a:p>
        </p:txBody>
      </p:sp>
      <p:sp>
        <p:nvSpPr>
          <p:cNvPr id="15" name="ZoneTexte 14"/>
          <p:cNvSpPr txBox="1"/>
          <p:nvPr/>
        </p:nvSpPr>
        <p:spPr>
          <a:xfrm>
            <a:off x="3091576" y="3005352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0V</a:t>
            </a:r>
            <a:endParaRPr lang="en-US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5999876" y="2409484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2678571" y="2162274"/>
            <a:ext cx="0" cy="1027744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 rot="16200000">
            <a:off x="2268256" y="24828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6173236" y="2454207"/>
                <a:ext cx="445955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3236" y="2454207"/>
                <a:ext cx="445955" cy="5064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Connecteur droit avec flèche 2"/>
          <p:cNvCxnSpPr/>
          <p:nvPr/>
        </p:nvCxnSpPr>
        <p:spPr>
          <a:xfrm flipV="1">
            <a:off x="4330700" y="1606034"/>
            <a:ext cx="0" cy="201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4433981" y="1440934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432300" y="32501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grpSp>
        <p:nvGrpSpPr>
          <p:cNvPr id="22" name="Groupe 21"/>
          <p:cNvGrpSpPr/>
          <p:nvPr/>
        </p:nvGrpSpPr>
        <p:grpSpPr>
          <a:xfrm rot="3559344">
            <a:off x="2890377" y="1945442"/>
            <a:ext cx="1892300" cy="266781"/>
            <a:chOff x="977900" y="2692319"/>
            <a:chExt cx="7023100" cy="1473363"/>
          </a:xfrm>
        </p:grpSpPr>
        <p:sp>
          <p:nvSpPr>
            <p:cNvPr id="23" name="Forme libre 22"/>
            <p:cNvSpPr/>
            <p:nvPr/>
          </p:nvSpPr>
          <p:spPr>
            <a:xfrm>
              <a:off x="977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orme libre 24"/>
            <p:cNvSpPr/>
            <p:nvPr/>
          </p:nvSpPr>
          <p:spPr>
            <a:xfrm rot="10800000">
              <a:off x="1663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2374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orme libre 26"/>
            <p:cNvSpPr/>
            <p:nvPr/>
          </p:nvSpPr>
          <p:spPr>
            <a:xfrm rot="10800000">
              <a:off x="3060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orme libre 27"/>
            <p:cNvSpPr/>
            <p:nvPr/>
          </p:nvSpPr>
          <p:spPr>
            <a:xfrm>
              <a:off x="37719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orme libre 28"/>
            <p:cNvSpPr/>
            <p:nvPr/>
          </p:nvSpPr>
          <p:spPr>
            <a:xfrm rot="10800000">
              <a:off x="44577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orme libre 29"/>
            <p:cNvSpPr/>
            <p:nvPr/>
          </p:nvSpPr>
          <p:spPr>
            <a:xfrm>
              <a:off x="5156200" y="2692319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orme libre 30"/>
            <p:cNvSpPr/>
            <p:nvPr/>
          </p:nvSpPr>
          <p:spPr>
            <a:xfrm rot="10800000">
              <a:off x="5842000" y="3403601"/>
              <a:ext cx="698500" cy="762081"/>
            </a:xfrm>
            <a:custGeom>
              <a:avLst/>
              <a:gdLst>
                <a:gd name="connsiteX0" fmla="*/ 0 w 698500"/>
                <a:gd name="connsiteY0" fmla="*/ 723981 h 762081"/>
                <a:gd name="connsiteX1" fmla="*/ 355600 w 698500"/>
                <a:gd name="connsiteY1" fmla="*/ 81 h 762081"/>
                <a:gd name="connsiteX2" fmla="*/ 698500 w 698500"/>
                <a:gd name="connsiteY2" fmla="*/ 762081 h 762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98500" h="762081">
                  <a:moveTo>
                    <a:pt x="0" y="723981"/>
                  </a:moveTo>
                  <a:cubicBezTo>
                    <a:pt x="119591" y="358856"/>
                    <a:pt x="239183" y="-6269"/>
                    <a:pt x="355600" y="81"/>
                  </a:cubicBezTo>
                  <a:cubicBezTo>
                    <a:pt x="472017" y="6431"/>
                    <a:pt x="585258" y="384256"/>
                    <a:pt x="698500" y="762081"/>
                  </a:cubicBezTo>
                </a:path>
              </a:pathLst>
            </a:cu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Connecteur droit avec flèche 31"/>
            <p:cNvCxnSpPr/>
            <p:nvPr/>
          </p:nvCxnSpPr>
          <p:spPr>
            <a:xfrm>
              <a:off x="6540500" y="3403601"/>
              <a:ext cx="1460500" cy="0"/>
            </a:xfrm>
            <a:prstGeom prst="straightConnector1">
              <a:avLst/>
            </a:prstGeom>
            <a:ln w="28575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ZoneTexte 32"/>
          <p:cNvSpPr txBox="1"/>
          <p:nvPr/>
        </p:nvSpPr>
        <p:spPr>
          <a:xfrm>
            <a:off x="5206968" y="2609334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Connecteur droit 11"/>
          <p:cNvCxnSpPr/>
          <p:nvPr/>
        </p:nvCxnSpPr>
        <p:spPr>
          <a:xfrm>
            <a:off x="4122439" y="2876842"/>
            <a:ext cx="109726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320789" y="2536336"/>
            <a:ext cx="784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e-/h</a:t>
            </a:r>
            <a:endParaRPr lang="en-US" dirty="0"/>
          </a:p>
        </p:txBody>
      </p:sp>
      <p:sp>
        <p:nvSpPr>
          <p:cNvPr id="34" name="ZoneTexte 33"/>
          <p:cNvSpPr txBox="1"/>
          <p:nvPr/>
        </p:nvSpPr>
        <p:spPr>
          <a:xfrm>
            <a:off x="3198094" y="3655536"/>
            <a:ext cx="106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electrons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6320915" y="365553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292099" y="4285734"/>
            <a:ext cx="1256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Are moving</a:t>
            </a:r>
            <a:endParaRPr lang="en-US" dirty="0"/>
          </a:p>
        </p:txBody>
      </p:sp>
      <p:cxnSp>
        <p:nvCxnSpPr>
          <p:cNvPr id="37" name="Connecteur droit avec flèche 36"/>
          <p:cNvCxnSpPr/>
          <p:nvPr/>
        </p:nvCxnSpPr>
        <p:spPr>
          <a:xfrm>
            <a:off x="3667375" y="4123984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flipV="1">
            <a:off x="6664118" y="4123984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292099" y="5073134"/>
            <a:ext cx="1165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velocity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881377" y="5049473"/>
                <a:ext cx="1659685" cy="4950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1377" y="5049473"/>
                <a:ext cx="1659685" cy="495072"/>
              </a:xfrm>
              <a:prstGeom prst="rect">
                <a:avLst/>
              </a:prstGeom>
              <a:blipFill rotWithShape="1">
                <a:blip r:embed="rId3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828056" y="5049473"/>
                <a:ext cx="1766702" cy="493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𝐸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056" y="5049473"/>
                <a:ext cx="1766702" cy="493084"/>
              </a:xfrm>
              <a:prstGeom prst="rect">
                <a:avLst/>
              </a:prstGeom>
              <a:blipFill rotWithShape="1">
                <a:blip r:embed="rId4"/>
                <a:stretch>
                  <a:fillRect b="-61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ZoneTexte 46"/>
          <p:cNvSpPr txBox="1"/>
          <p:nvPr/>
        </p:nvSpPr>
        <p:spPr>
          <a:xfrm>
            <a:off x="7094698" y="1804264"/>
            <a:ext cx="1613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 our example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z=2mm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292099" y="5949434"/>
            <a:ext cx="2082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Mobility (#constant)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/>
              <p:cNvSpPr/>
              <p:nvPr/>
            </p:nvSpPr>
            <p:spPr>
              <a:xfrm>
                <a:off x="2579486" y="5894483"/>
                <a:ext cx="2361287" cy="4242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≈3900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cm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V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486" y="5894483"/>
                <a:ext cx="2361287" cy="4242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5525954" y="5921926"/>
                <a:ext cx="2370905" cy="424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h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≈1900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cm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V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s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5954" y="5921926"/>
                <a:ext cx="2370905" cy="424347"/>
              </a:xfrm>
              <a:prstGeom prst="rect">
                <a:avLst/>
              </a:prstGeom>
              <a:blipFill rotWithShape="1">
                <a:blip r:embed="rId6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Espace réservé du pied de page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55" name="Espace réservé du numéro de diapositive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6</a:t>
            </a:fld>
            <a:endParaRPr lang="en-US"/>
          </a:p>
        </p:txBody>
      </p:sp>
      <p:sp>
        <p:nvSpPr>
          <p:cNvPr id="56" name="Forme libre 55"/>
          <p:cNvSpPr/>
          <p:nvPr/>
        </p:nvSpPr>
        <p:spPr>
          <a:xfrm>
            <a:off x="904875" y="3848100"/>
            <a:ext cx="1819275" cy="390525"/>
          </a:xfrm>
          <a:custGeom>
            <a:avLst/>
            <a:gdLst>
              <a:gd name="connsiteX0" fmla="*/ 1819275 w 1819275"/>
              <a:gd name="connsiteY0" fmla="*/ 0 h 390525"/>
              <a:gd name="connsiteX1" fmla="*/ 0 w 1819275"/>
              <a:gd name="connsiteY1" fmla="*/ 0 h 390525"/>
              <a:gd name="connsiteX2" fmla="*/ 0 w 1819275"/>
              <a:gd name="connsiteY2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9275" h="390525">
                <a:moveTo>
                  <a:pt x="1819275" y="0"/>
                </a:moveTo>
                <a:lnTo>
                  <a:pt x="0" y="0"/>
                </a:lnTo>
                <a:lnTo>
                  <a:pt x="0" y="390525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292100" y="1606034"/>
            <a:ext cx="63403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Secondaries</a:t>
            </a:r>
            <a:r>
              <a:rPr lang="en-US" sz="2400" dirty="0" smtClean="0"/>
              <a:t> transport : a cumbersome problem…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	 Use numerical integration !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2501900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2501900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38" y="2501900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876" y="4657994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000" y="4657994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4657994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 rot="16200000">
            <a:off x="-305981" y="3251200"/>
            <a:ext cx="119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position</a:t>
            </a:r>
            <a:endParaRPr lang="en-US" sz="2400" dirty="0"/>
          </a:p>
        </p:txBody>
      </p:sp>
      <p:sp>
        <p:nvSpPr>
          <p:cNvPr id="53" name="ZoneTexte 52"/>
          <p:cNvSpPr txBox="1"/>
          <p:nvPr/>
        </p:nvSpPr>
        <p:spPr>
          <a:xfrm rot="16200000">
            <a:off x="-282834" y="5505208"/>
            <a:ext cx="1149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velocity</a:t>
            </a:r>
            <a:endParaRPr lang="en-US" sz="2400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309238" y="2032048"/>
                <a:ext cx="3459473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d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≈</m:t>
                      </m:r>
                      <m:r>
                        <a:rPr lang="en-US" i="1">
                          <a:latin typeface="Cambria Math"/>
                        </a:rPr>
                        <m:t>𝑀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𝑀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d</m:t>
                      </m:r>
                      <m:r>
                        <a:rPr lang="en-US" i="1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238" y="2032048"/>
                <a:ext cx="3459473" cy="40498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ZoneTexte 15"/>
          <p:cNvSpPr txBox="1"/>
          <p:nvPr/>
        </p:nvSpPr>
        <p:spPr>
          <a:xfrm>
            <a:off x="1684338" y="3895447"/>
            <a:ext cx="106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electrons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869677" y="2699286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holes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39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92100" y="1606034"/>
            <a:ext cx="2545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Ramo</a:t>
            </a:r>
            <a:r>
              <a:rPr lang="en-US" sz="2400" dirty="0" smtClean="0"/>
              <a:t> virtual field :</a:t>
            </a:r>
            <a:endParaRPr lang="en-US" sz="24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5664200" y="18368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5664200" y="28020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029200" y="1652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0V</a:t>
            </a:r>
            <a:endParaRPr lang="en-US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5029200" y="26174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r>
              <a:rPr lang="en-US" b="1" dirty="0" smtClean="0"/>
              <a:t>V</a:t>
            </a:r>
            <a:endParaRPr lang="en-US" b="1" dirty="0"/>
          </a:p>
        </p:txBody>
      </p:sp>
      <p:cxnSp>
        <p:nvCxnSpPr>
          <p:cNvPr id="14" name="Connecteur droit 13"/>
          <p:cNvCxnSpPr/>
          <p:nvPr/>
        </p:nvCxnSpPr>
        <p:spPr>
          <a:xfrm>
            <a:off x="4616195" y="1774322"/>
            <a:ext cx="0" cy="1027744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 rot="16200000">
            <a:off x="4205880" y="2094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endParaRPr lang="en-US" dirty="0"/>
          </a:p>
        </p:txBody>
      </p:sp>
      <p:sp>
        <p:nvSpPr>
          <p:cNvPr id="17" name="ZoneTexte 16"/>
          <p:cNvSpPr txBox="1"/>
          <p:nvPr/>
        </p:nvSpPr>
        <p:spPr>
          <a:xfrm>
            <a:off x="368221" y="2319465"/>
            <a:ext cx="3085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Remove all space charges</a:t>
            </a:r>
          </a:p>
          <a:p>
            <a:r>
              <a:rPr lang="en-US" dirty="0" smtClean="0"/>
              <a:t>Put 1V on measuring electrode</a:t>
            </a:r>
          </a:p>
          <a:p>
            <a:r>
              <a:rPr lang="en-US" dirty="0" smtClean="0"/>
              <a:t>Put 0V on others electrodes</a:t>
            </a:r>
            <a:endParaRPr lang="en-US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5575300" y="1272805"/>
            <a:ext cx="0" cy="201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678581" y="12923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619647" y="282443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cxnSp>
        <p:nvCxnSpPr>
          <p:cNvPr id="21" name="Connecteur droit avec flèche 20"/>
          <p:cNvCxnSpPr/>
          <p:nvPr/>
        </p:nvCxnSpPr>
        <p:spPr>
          <a:xfrm flipV="1">
            <a:off x="6120304" y="2021532"/>
            <a:ext cx="0" cy="59586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293664" y="2066255"/>
                <a:ext cx="579774" cy="506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sSup>
                            <m:sSup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fr-FR" sz="24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fr-FR" sz="2400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664" y="2066255"/>
                <a:ext cx="579774" cy="5064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oneTexte 22"/>
          <p:cNvSpPr txBox="1"/>
          <p:nvPr/>
        </p:nvSpPr>
        <p:spPr>
          <a:xfrm>
            <a:off x="1201429" y="3663434"/>
            <a:ext cx="1419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Intensity 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906806" y="3501177"/>
                <a:ext cx="1323760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V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𝑇h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6806" y="3501177"/>
                <a:ext cx="1323760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ZoneTexte 23"/>
          <p:cNvSpPr txBox="1"/>
          <p:nvPr/>
        </p:nvSpPr>
        <p:spPr>
          <a:xfrm>
            <a:off x="6829802" y="2116845"/>
            <a:ext cx="2056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Uniform E field</a:t>
            </a:r>
            <a:endParaRPr lang="en-US" sz="24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8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55" y="3974597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95" y="3982313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38" y="3974597"/>
            <a:ext cx="2160000" cy="215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82457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Hyper-Pure Germanium in </a:t>
            </a:r>
            <a:r>
              <a:rPr lang="fr-FR" sz="3200" b="1" dirty="0" err="1" smtClean="0"/>
              <a:t>Planar</a:t>
            </a:r>
            <a:r>
              <a:rPr lang="fr-FR" sz="3200" b="1" dirty="0" smtClean="0"/>
              <a:t> Configuration</a:t>
            </a:r>
            <a:endParaRPr lang="fr-FR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292100" y="1606034"/>
            <a:ext cx="258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Current generator :</a:t>
            </a:r>
            <a:endParaRPr lang="en-US" sz="24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5664200" y="18368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5664200" y="2802066"/>
            <a:ext cx="260524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029200" y="16522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0V</a:t>
            </a:r>
            <a:endParaRPr lang="en-US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029200" y="261740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</a:t>
            </a:r>
            <a:r>
              <a:rPr lang="en-US" b="1" dirty="0" smtClean="0"/>
              <a:t>V</a:t>
            </a:r>
            <a:endParaRPr lang="en-US" b="1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4616195" y="1774322"/>
            <a:ext cx="0" cy="1027744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 rot="16200000">
            <a:off x="4205880" y="20948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endParaRPr lang="en-US" dirty="0"/>
          </a:p>
        </p:txBody>
      </p:sp>
      <p:cxnSp>
        <p:nvCxnSpPr>
          <p:cNvPr id="13" name="Connecteur droit avec flèche 12"/>
          <p:cNvCxnSpPr/>
          <p:nvPr/>
        </p:nvCxnSpPr>
        <p:spPr>
          <a:xfrm flipV="1">
            <a:off x="5575300" y="1272805"/>
            <a:ext cx="0" cy="2013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678581" y="1292371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619647" y="2824437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z=0</a:t>
            </a:r>
            <a:endParaRPr lang="en-US" dirty="0"/>
          </a:p>
        </p:txBody>
      </p:sp>
      <p:grpSp>
        <p:nvGrpSpPr>
          <p:cNvPr id="19" name="Groupe 18"/>
          <p:cNvGrpSpPr/>
          <p:nvPr/>
        </p:nvGrpSpPr>
        <p:grpSpPr>
          <a:xfrm rot="5400000">
            <a:off x="6343373" y="2200985"/>
            <a:ext cx="816156" cy="430744"/>
            <a:chOff x="4173979" y="4482479"/>
            <a:chExt cx="353695" cy="186670"/>
          </a:xfrm>
        </p:grpSpPr>
        <p:sp>
          <p:nvSpPr>
            <p:cNvPr id="20" name="Ellipse 19"/>
            <p:cNvSpPr/>
            <p:nvPr/>
          </p:nvSpPr>
          <p:spPr>
            <a:xfrm>
              <a:off x="4173979" y="4482479"/>
              <a:ext cx="186670" cy="1866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Ellipse 20"/>
            <p:cNvSpPr/>
            <p:nvPr/>
          </p:nvSpPr>
          <p:spPr>
            <a:xfrm>
              <a:off x="4249552" y="4482479"/>
              <a:ext cx="186670" cy="18667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2" name="Connecteur droit 21"/>
            <p:cNvCxnSpPr>
              <a:stCxn id="21" idx="6"/>
            </p:cNvCxnSpPr>
            <p:nvPr/>
          </p:nvCxnSpPr>
          <p:spPr>
            <a:xfrm rot="16200000">
              <a:off x="4481948" y="4530088"/>
              <a:ext cx="0" cy="9145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4219510" y="4581128"/>
              <a:ext cx="20053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/>
              <p:cNvSpPr/>
              <p:nvPr/>
            </p:nvSpPr>
            <p:spPr>
              <a:xfrm>
                <a:off x="663935" y="2322442"/>
                <a:ext cx="3482620" cy="9903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𝑖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fr-FR" sz="2400" b="0" i="1" smtClean="0">
                          <a:latin typeface="Cambria Math"/>
                        </a:rPr>
                        <m:t>−</m:t>
                      </m:r>
                      <m:r>
                        <a:rPr lang="en-US" sz="2400" i="1">
                          <a:latin typeface="Cambria Math"/>
                        </a:rPr>
                        <m:t>𝑞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𝑀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acc>
                            <m:accPr>
                              <m:chr m:val="⃗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acc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V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935" y="2322442"/>
                <a:ext cx="3482620" cy="9903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Connecteur droit 31"/>
          <p:cNvCxnSpPr/>
          <p:nvPr/>
        </p:nvCxnSpPr>
        <p:spPr>
          <a:xfrm>
            <a:off x="-4911" y="4140447"/>
            <a:ext cx="67358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-4911" y="3749159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100nA</a:t>
            </a:r>
            <a:endParaRPr lang="en-US" dirty="0"/>
          </a:p>
        </p:txBody>
      </p:sp>
      <p:sp>
        <p:nvSpPr>
          <p:cNvPr id="34" name="ZoneTexte 33"/>
          <p:cNvSpPr txBox="1"/>
          <p:nvPr/>
        </p:nvSpPr>
        <p:spPr>
          <a:xfrm>
            <a:off x="1697538" y="4001363"/>
            <a:ext cx="10497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00B050"/>
                </a:solidFill>
              </a:rPr>
              <a:t>Total</a:t>
            </a:r>
          </a:p>
          <a:p>
            <a:pPr algn="r"/>
            <a:r>
              <a:rPr lang="en-US" dirty="0" smtClean="0">
                <a:solidFill>
                  <a:srgbClr val="0070C0"/>
                </a:solidFill>
              </a:rPr>
              <a:t>Electrons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Holes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980578" y="4128213"/>
            <a:ext cx="526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(t)</a:t>
            </a:r>
            <a:endParaRPr lang="en-US" dirty="0"/>
          </a:p>
        </p:txBody>
      </p:sp>
      <p:sp>
        <p:nvSpPr>
          <p:cNvPr id="36" name="ZoneTexte 35"/>
          <p:cNvSpPr txBox="1"/>
          <p:nvPr/>
        </p:nvSpPr>
        <p:spPr>
          <a:xfrm>
            <a:off x="1243631" y="3583543"/>
            <a:ext cx="3332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Q=40666 x </a:t>
            </a:r>
            <a:r>
              <a:rPr lang="en-US" dirty="0" smtClean="0"/>
              <a:t>1.6e-19 C = 122keVGe</a:t>
            </a:r>
            <a:endParaRPr lang="en-US" dirty="0"/>
          </a:p>
        </p:txBody>
      </p:sp>
      <p:sp>
        <p:nvSpPr>
          <p:cNvPr id="37" name="Espace réservé du pied de page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38" name="Espace réservé du numéro de diapositive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7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672</Words>
  <Application>Microsoft Office PowerPoint</Application>
  <PresentationFormat>Affichage à l'écran (4:3)</PresentationFormat>
  <Paragraphs>169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FONTBONNE</dc:creator>
  <cp:lastModifiedBy>jean-marc fontbonne</cp:lastModifiedBy>
  <cp:revision>29</cp:revision>
  <dcterms:created xsi:type="dcterms:W3CDTF">2015-09-19T06:03:53Z</dcterms:created>
  <dcterms:modified xsi:type="dcterms:W3CDTF">2015-10-06T07:31:15Z</dcterms:modified>
</cp:coreProperties>
</file>