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5" r:id="rId11"/>
    <p:sldId id="276" r:id="rId12"/>
    <p:sldId id="274" r:id="rId13"/>
    <p:sldId id="277" r:id="rId14"/>
    <p:sldId id="278" r:id="rId15"/>
    <p:sldId id="279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580" y="-11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1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9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9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2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4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5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4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7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341A9-ACF8-4F1F-8F48-A47B34D5E6D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8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4762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Electrons capture in the air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254000" y="1255067"/>
            <a:ext cx="1705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subject:</a:t>
            </a:r>
            <a:endParaRPr lang="en-US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825500" y="1864667"/>
            <a:ext cx="5791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Medical Ionization Chambers are air filled ICs</a:t>
            </a:r>
            <a:endParaRPr lang="en-US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825500" y="2525067"/>
            <a:ext cx="79827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the air, electrons are captured by O2</a:t>
            </a:r>
          </a:p>
          <a:p>
            <a:r>
              <a:rPr lang="en-US" sz="2400" dirty="0"/>
              <a:t>	</a:t>
            </a:r>
            <a:r>
              <a:rPr lang="en-US" sz="2400" dirty="0" smtClean="0">
                <a:sym typeface="Wingdings" panose="05000000000000000000" pitchFamily="2" charset="2"/>
              </a:rPr>
              <a:t> forming O2- (this is just the beginning of the story…)</a:t>
            </a:r>
            <a:endParaRPr lang="en-US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825500" y="3541067"/>
            <a:ext cx="75949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When increasing dose rate, we increase recombination rate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+</a:t>
            </a:r>
            <a:r>
              <a:rPr lang="en-US" sz="2400" dirty="0" smtClean="0"/>
              <a:t> + Y</a:t>
            </a:r>
            <a:r>
              <a:rPr lang="en-US" sz="2400" baseline="-25000" dirty="0" smtClean="0"/>
              <a:t>-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 X + Y</a:t>
            </a:r>
            <a:endParaRPr lang="en-US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825500" y="4557067"/>
            <a:ext cx="70573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Recombination depends on the time ions spend mixing</a:t>
            </a:r>
          </a:p>
          <a:p>
            <a:r>
              <a:rPr lang="en-US" sz="2400" dirty="0"/>
              <a:t>	</a:t>
            </a:r>
            <a:r>
              <a:rPr lang="en-US" sz="2400" dirty="0" smtClean="0">
                <a:sym typeface="Wingdings" panose="05000000000000000000" pitchFamily="2" charset="2"/>
              </a:rPr>
              <a:t>it is useful to know how many electrons (fast)</a:t>
            </a:r>
          </a:p>
          <a:p>
            <a:r>
              <a:rPr lang="en-US" sz="2400" dirty="0">
                <a:sym typeface="Wingdings" panose="05000000000000000000" pitchFamily="2" charset="2"/>
              </a:rPr>
              <a:t>	</a:t>
            </a:r>
            <a:r>
              <a:rPr lang="en-US" sz="2400" dirty="0" smtClean="0">
                <a:sym typeface="Wingdings" panose="05000000000000000000" pitchFamily="2" charset="2"/>
              </a:rPr>
              <a:t>are captured to form O2- (slow).</a:t>
            </a:r>
            <a:endParaRPr lang="en-US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54000" y="5846296"/>
            <a:ext cx="6238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to perform this measurement a direct way?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7408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à coins arrondis 2051"/>
          <p:cNvSpPr/>
          <p:nvPr/>
        </p:nvSpPr>
        <p:spPr>
          <a:xfrm>
            <a:off x="6680200" y="2085551"/>
            <a:ext cx="1977555" cy="1219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4762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Electrons capture in the air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292100" y="1548884"/>
            <a:ext cx="2821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 now, show time!</a:t>
            </a:r>
            <a:endParaRPr lang="en-US" sz="2400" dirty="0"/>
          </a:p>
        </p:txBody>
      </p:sp>
      <p:sp>
        <p:nvSpPr>
          <p:cNvPr id="2" name="ZoneTexte 1"/>
          <p:cNvSpPr txBox="1"/>
          <p:nvPr/>
        </p:nvSpPr>
        <p:spPr>
          <a:xfrm>
            <a:off x="965200" y="4923135"/>
            <a:ext cx="7692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don’t want to distort signals… which are very </a:t>
            </a:r>
            <a:r>
              <a:rPr lang="en-US" sz="2400" dirty="0" err="1" smtClean="0"/>
              <a:t>very</a:t>
            </a:r>
            <a:r>
              <a:rPr lang="en-US" sz="2400" dirty="0" smtClean="0"/>
              <a:t> small!</a:t>
            </a:r>
            <a:endParaRPr lang="en-US" sz="2400" dirty="0"/>
          </a:p>
        </p:txBody>
      </p:sp>
      <p:cxnSp>
        <p:nvCxnSpPr>
          <p:cNvPr id="16" name="Connecteur droit 15"/>
          <p:cNvCxnSpPr/>
          <p:nvPr/>
        </p:nvCxnSpPr>
        <p:spPr>
          <a:xfrm>
            <a:off x="3091576" y="2783618"/>
            <a:ext cx="26052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3091576" y="3748818"/>
            <a:ext cx="26052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2456576" y="2598952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+HV</a:t>
            </a:r>
            <a:endParaRPr lang="en-US" dirty="0"/>
          </a:p>
        </p:txBody>
      </p:sp>
      <p:sp>
        <p:nvSpPr>
          <p:cNvPr id="19" name="ZoneTexte 18"/>
          <p:cNvSpPr txBox="1"/>
          <p:nvPr/>
        </p:nvSpPr>
        <p:spPr>
          <a:xfrm>
            <a:off x="2456576" y="3564152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" name="Ellipse 2"/>
          <p:cNvSpPr/>
          <p:nvPr/>
        </p:nvSpPr>
        <p:spPr>
          <a:xfrm>
            <a:off x="4076700" y="3659918"/>
            <a:ext cx="495300" cy="18466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oneTexte 3"/>
          <p:cNvSpPr txBox="1"/>
          <p:nvPr/>
        </p:nvSpPr>
        <p:spPr>
          <a:xfrm>
            <a:off x="542913" y="4069834"/>
            <a:ext cx="184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5.5 MeV </a:t>
            </a:r>
            <a:r>
              <a:rPr lang="en-US" dirty="0" smtClean="0">
                <a:latin typeface="Symbol" panose="05050102010706020507" pitchFamily="18" charset="2"/>
              </a:rPr>
              <a:t>a</a:t>
            </a:r>
            <a:r>
              <a:rPr lang="en-US" dirty="0" smtClean="0"/>
              <a:t> source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76700" y="2400300"/>
            <a:ext cx="495300" cy="35791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16200000">
            <a:off x="3860739" y="1576649"/>
            <a:ext cx="927222" cy="720080"/>
          </a:xfrm>
          <a:prstGeom prst="rect">
            <a:avLst/>
          </a:prstGeom>
          <a:gradFill>
            <a:gsLst>
              <a:gs pos="0">
                <a:schemeClr val="tx1"/>
              </a:gs>
              <a:gs pos="50000">
                <a:srgbClr val="85C2FF"/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ZoneTexte 26"/>
          <p:cNvSpPr txBox="1"/>
          <p:nvPr/>
        </p:nvSpPr>
        <p:spPr>
          <a:xfrm>
            <a:off x="292100" y="2728270"/>
            <a:ext cx="18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Plastic scintillator</a:t>
            </a:r>
            <a:endParaRPr lang="en-US" dirty="0"/>
          </a:p>
        </p:txBody>
      </p:sp>
      <p:sp>
        <p:nvSpPr>
          <p:cNvPr id="28" name="ZoneTexte 27"/>
          <p:cNvSpPr txBox="1"/>
          <p:nvPr/>
        </p:nvSpPr>
        <p:spPr>
          <a:xfrm>
            <a:off x="972423" y="2149048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PM tube</a:t>
            </a:r>
            <a:endParaRPr lang="en-US" dirty="0"/>
          </a:p>
        </p:txBody>
      </p:sp>
      <p:sp>
        <p:nvSpPr>
          <p:cNvPr id="23" name="Forme libre 22"/>
          <p:cNvSpPr/>
          <p:nvPr/>
        </p:nvSpPr>
        <p:spPr>
          <a:xfrm>
            <a:off x="2628900" y="3987800"/>
            <a:ext cx="1781661" cy="508444"/>
          </a:xfrm>
          <a:custGeom>
            <a:avLst/>
            <a:gdLst>
              <a:gd name="connsiteX0" fmla="*/ 0 w 1781661"/>
              <a:gd name="connsiteY0" fmla="*/ 266700 h 508444"/>
              <a:gd name="connsiteX1" fmla="*/ 1714500 w 1781661"/>
              <a:gd name="connsiteY1" fmla="*/ 508000 h 508444"/>
              <a:gd name="connsiteX2" fmla="*/ 1447800 w 1781661"/>
              <a:gd name="connsiteY2" fmla="*/ 317500 h 508444"/>
              <a:gd name="connsiteX3" fmla="*/ 1574800 w 1781661"/>
              <a:gd name="connsiteY3" fmla="*/ 0 h 50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1661" h="508444">
                <a:moveTo>
                  <a:pt x="0" y="266700"/>
                </a:moveTo>
                <a:cubicBezTo>
                  <a:pt x="736600" y="383116"/>
                  <a:pt x="1473200" y="499533"/>
                  <a:pt x="1714500" y="508000"/>
                </a:cubicBezTo>
                <a:cubicBezTo>
                  <a:pt x="1955800" y="516467"/>
                  <a:pt x="1471083" y="402167"/>
                  <a:pt x="1447800" y="317500"/>
                </a:cubicBezTo>
                <a:cubicBezTo>
                  <a:pt x="1424517" y="232833"/>
                  <a:pt x="1499658" y="116416"/>
                  <a:pt x="1574800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orme libre 23"/>
          <p:cNvSpPr/>
          <p:nvPr/>
        </p:nvSpPr>
        <p:spPr>
          <a:xfrm>
            <a:off x="2197100" y="2506604"/>
            <a:ext cx="1739900" cy="350896"/>
          </a:xfrm>
          <a:custGeom>
            <a:avLst/>
            <a:gdLst>
              <a:gd name="connsiteX0" fmla="*/ 0 w 1739900"/>
              <a:gd name="connsiteY0" fmla="*/ 350896 h 350896"/>
              <a:gd name="connsiteX1" fmla="*/ 292100 w 1739900"/>
              <a:gd name="connsiteY1" fmla="*/ 261996 h 350896"/>
              <a:gd name="connsiteX2" fmla="*/ 177800 w 1739900"/>
              <a:gd name="connsiteY2" fmla="*/ 7996 h 350896"/>
              <a:gd name="connsiteX3" fmla="*/ 1739900 w 1739900"/>
              <a:gd name="connsiteY3" fmla="*/ 58796 h 35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9900" h="350896">
                <a:moveTo>
                  <a:pt x="0" y="350896"/>
                </a:moveTo>
                <a:cubicBezTo>
                  <a:pt x="131233" y="335021"/>
                  <a:pt x="262467" y="319146"/>
                  <a:pt x="292100" y="261996"/>
                </a:cubicBezTo>
                <a:cubicBezTo>
                  <a:pt x="321733" y="204846"/>
                  <a:pt x="-63500" y="41863"/>
                  <a:pt x="177800" y="7996"/>
                </a:cubicBezTo>
                <a:cubicBezTo>
                  <a:pt x="419100" y="-25871"/>
                  <a:pt x="1739900" y="58796"/>
                  <a:pt x="1739900" y="58796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orme libre 25"/>
          <p:cNvSpPr/>
          <p:nvPr/>
        </p:nvSpPr>
        <p:spPr>
          <a:xfrm>
            <a:off x="2032000" y="1859703"/>
            <a:ext cx="1816100" cy="451697"/>
          </a:xfrm>
          <a:custGeom>
            <a:avLst/>
            <a:gdLst>
              <a:gd name="connsiteX0" fmla="*/ 0 w 1816100"/>
              <a:gd name="connsiteY0" fmla="*/ 451697 h 451697"/>
              <a:gd name="connsiteX1" fmla="*/ 1181100 w 1816100"/>
              <a:gd name="connsiteY1" fmla="*/ 324697 h 451697"/>
              <a:gd name="connsiteX2" fmla="*/ 1206500 w 1816100"/>
              <a:gd name="connsiteY2" fmla="*/ 32597 h 451697"/>
              <a:gd name="connsiteX3" fmla="*/ 1816100 w 1816100"/>
              <a:gd name="connsiteY3" fmla="*/ 19897 h 451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6100" h="451697">
                <a:moveTo>
                  <a:pt x="0" y="451697"/>
                </a:moveTo>
                <a:cubicBezTo>
                  <a:pt x="490008" y="423122"/>
                  <a:pt x="980017" y="394547"/>
                  <a:pt x="1181100" y="324697"/>
                </a:cubicBezTo>
                <a:cubicBezTo>
                  <a:pt x="1382183" y="254847"/>
                  <a:pt x="1100667" y="83397"/>
                  <a:pt x="1206500" y="32597"/>
                </a:cubicBezTo>
                <a:cubicBezTo>
                  <a:pt x="1312333" y="-18203"/>
                  <a:pt x="1564216" y="847"/>
                  <a:pt x="1816100" y="19897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orme libre 28"/>
          <p:cNvSpPr/>
          <p:nvPr/>
        </p:nvSpPr>
        <p:spPr>
          <a:xfrm>
            <a:off x="4229902" y="1339363"/>
            <a:ext cx="2450298" cy="1099037"/>
          </a:xfrm>
          <a:custGeom>
            <a:avLst/>
            <a:gdLst>
              <a:gd name="connsiteX0" fmla="*/ 49998 w 2450298"/>
              <a:gd name="connsiteY0" fmla="*/ 121137 h 1099037"/>
              <a:gd name="connsiteX1" fmla="*/ 151598 w 2450298"/>
              <a:gd name="connsiteY1" fmla="*/ 6837 h 1099037"/>
              <a:gd name="connsiteX2" fmla="*/ 1319998 w 2450298"/>
              <a:gd name="connsiteY2" fmla="*/ 298937 h 1099037"/>
              <a:gd name="connsiteX3" fmla="*/ 1408898 w 2450298"/>
              <a:gd name="connsiteY3" fmla="*/ 908537 h 1099037"/>
              <a:gd name="connsiteX4" fmla="*/ 2450298 w 2450298"/>
              <a:gd name="connsiteY4" fmla="*/ 1099037 h 109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0298" h="1099037">
                <a:moveTo>
                  <a:pt x="49998" y="121137"/>
                </a:moveTo>
                <a:cubicBezTo>
                  <a:pt x="-5036" y="49170"/>
                  <a:pt x="-60069" y="-22796"/>
                  <a:pt x="151598" y="6837"/>
                </a:cubicBezTo>
                <a:cubicBezTo>
                  <a:pt x="363265" y="36470"/>
                  <a:pt x="1110448" y="148654"/>
                  <a:pt x="1319998" y="298937"/>
                </a:cubicBezTo>
                <a:cubicBezTo>
                  <a:pt x="1529548" y="449220"/>
                  <a:pt x="1220515" y="775187"/>
                  <a:pt x="1408898" y="908537"/>
                </a:cubicBezTo>
                <a:cubicBezTo>
                  <a:pt x="1597281" y="1041887"/>
                  <a:pt x="2023789" y="1070462"/>
                  <a:pt x="2450298" y="109903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809" y="4026122"/>
            <a:ext cx="1028391" cy="685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Forme libre 30"/>
          <p:cNvSpPr/>
          <p:nvPr/>
        </p:nvSpPr>
        <p:spPr>
          <a:xfrm>
            <a:off x="5085111" y="3779520"/>
            <a:ext cx="934689" cy="716290"/>
          </a:xfrm>
          <a:custGeom>
            <a:avLst/>
            <a:gdLst>
              <a:gd name="connsiteX0" fmla="*/ 66009 w 934689"/>
              <a:gd name="connsiteY0" fmla="*/ 0 h 716290"/>
              <a:gd name="connsiteX1" fmla="*/ 20289 w 934689"/>
              <a:gd name="connsiteY1" fmla="*/ 571500 h 716290"/>
              <a:gd name="connsiteX2" fmla="*/ 355569 w 934689"/>
              <a:gd name="connsiteY2" fmla="*/ 579120 h 716290"/>
              <a:gd name="connsiteX3" fmla="*/ 500349 w 934689"/>
              <a:gd name="connsiteY3" fmla="*/ 716280 h 716290"/>
              <a:gd name="connsiteX4" fmla="*/ 728949 w 934689"/>
              <a:gd name="connsiteY4" fmla="*/ 586740 h 716290"/>
              <a:gd name="connsiteX5" fmla="*/ 934689 w 934689"/>
              <a:gd name="connsiteY5" fmla="*/ 586740 h 716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4689" h="716290">
                <a:moveTo>
                  <a:pt x="66009" y="0"/>
                </a:moveTo>
                <a:cubicBezTo>
                  <a:pt x="19019" y="237490"/>
                  <a:pt x="-27971" y="474980"/>
                  <a:pt x="20289" y="571500"/>
                </a:cubicBezTo>
                <a:cubicBezTo>
                  <a:pt x="68549" y="668020"/>
                  <a:pt x="275559" y="554990"/>
                  <a:pt x="355569" y="579120"/>
                </a:cubicBezTo>
                <a:cubicBezTo>
                  <a:pt x="435579" y="603250"/>
                  <a:pt x="438119" y="715010"/>
                  <a:pt x="500349" y="716280"/>
                </a:cubicBezTo>
                <a:cubicBezTo>
                  <a:pt x="562579" y="717550"/>
                  <a:pt x="656559" y="608330"/>
                  <a:pt x="728949" y="586740"/>
                </a:cubicBezTo>
                <a:cubicBezTo>
                  <a:pt x="801339" y="565150"/>
                  <a:pt x="868014" y="575945"/>
                  <a:pt x="934689" y="58674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Forme libre 2047"/>
          <p:cNvSpPr/>
          <p:nvPr/>
        </p:nvSpPr>
        <p:spPr>
          <a:xfrm>
            <a:off x="6217928" y="2926292"/>
            <a:ext cx="728050" cy="1366137"/>
          </a:xfrm>
          <a:custGeom>
            <a:avLst/>
            <a:gdLst>
              <a:gd name="connsiteX0" fmla="*/ 420997 w 728050"/>
              <a:gd name="connsiteY0" fmla="*/ 1359958 h 1366137"/>
              <a:gd name="connsiteX1" fmla="*/ 678172 w 728050"/>
              <a:gd name="connsiteY1" fmla="*/ 1331383 h 1366137"/>
              <a:gd name="connsiteX2" fmla="*/ 668647 w 728050"/>
              <a:gd name="connsiteY2" fmla="*/ 1093258 h 1366137"/>
              <a:gd name="connsiteX3" fmla="*/ 68572 w 728050"/>
              <a:gd name="connsiteY3" fmla="*/ 540808 h 1366137"/>
              <a:gd name="connsiteX4" fmla="*/ 59047 w 728050"/>
              <a:gd name="connsiteY4" fmla="*/ 74083 h 1366137"/>
              <a:gd name="connsiteX5" fmla="*/ 478147 w 728050"/>
              <a:gd name="connsiteY5" fmla="*/ 7408 h 136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050" h="1366137">
                <a:moveTo>
                  <a:pt x="420997" y="1359958"/>
                </a:moveTo>
                <a:cubicBezTo>
                  <a:pt x="528947" y="1367895"/>
                  <a:pt x="636897" y="1375833"/>
                  <a:pt x="678172" y="1331383"/>
                </a:cubicBezTo>
                <a:cubicBezTo>
                  <a:pt x="719447" y="1286933"/>
                  <a:pt x="770247" y="1225020"/>
                  <a:pt x="668647" y="1093258"/>
                </a:cubicBezTo>
                <a:cubicBezTo>
                  <a:pt x="567047" y="961495"/>
                  <a:pt x="170172" y="710670"/>
                  <a:pt x="68572" y="540808"/>
                </a:cubicBezTo>
                <a:cubicBezTo>
                  <a:pt x="-33028" y="370946"/>
                  <a:pt x="-9215" y="162983"/>
                  <a:pt x="59047" y="74083"/>
                </a:cubicBezTo>
                <a:cubicBezTo>
                  <a:pt x="127309" y="-14817"/>
                  <a:pt x="302728" y="-3705"/>
                  <a:pt x="478147" y="740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ZoneTexte 2048"/>
          <p:cNvSpPr txBox="1"/>
          <p:nvPr/>
        </p:nvSpPr>
        <p:spPr>
          <a:xfrm>
            <a:off x="6811979" y="1704215"/>
            <a:ext cx="1713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FASTER D.A&amp;P.S.</a:t>
            </a:r>
            <a:endParaRPr lang="en-US" dirty="0"/>
          </a:p>
        </p:txBody>
      </p:sp>
      <p:sp>
        <p:nvSpPr>
          <p:cNvPr id="66" name="ZoneTexte 65"/>
          <p:cNvSpPr txBox="1"/>
          <p:nvPr/>
        </p:nvSpPr>
        <p:spPr>
          <a:xfrm>
            <a:off x="6774528" y="2253734"/>
            <a:ext cx="613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6774528" y="2741827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Signal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977" y="2438400"/>
            <a:ext cx="9334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ZoneTexte 29"/>
          <p:cNvSpPr txBox="1"/>
          <p:nvPr/>
        </p:nvSpPr>
        <p:spPr>
          <a:xfrm>
            <a:off x="292100" y="5659735"/>
            <a:ext cx="85413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It’s Ad time: you need a numerical state of the art, general purpose</a:t>
            </a:r>
          </a:p>
          <a:p>
            <a:r>
              <a:rPr lang="en-US" sz="2400" dirty="0" smtClean="0"/>
              <a:t>Digital Acquisition </a:t>
            </a:r>
            <a:r>
              <a:rPr lang="en-US" sz="2400" dirty="0"/>
              <a:t>S</a:t>
            </a:r>
            <a:r>
              <a:rPr lang="en-US" sz="2400" dirty="0" smtClean="0"/>
              <a:t>ystem? Have a look @ </a:t>
            </a:r>
            <a:r>
              <a:rPr lang="en-US" sz="2400" b="1" dirty="0" smtClean="0"/>
              <a:t>faster.in2p3.fr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84003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4762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Electrons capture in the air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292100" y="1548884"/>
            <a:ext cx="2821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 now, show time!</a:t>
            </a:r>
            <a:endParaRPr lang="en-US" sz="2400" dirty="0"/>
          </a:p>
        </p:txBody>
      </p:sp>
      <p:sp>
        <p:nvSpPr>
          <p:cNvPr id="2054" name="ZoneTexte 2053"/>
          <p:cNvSpPr txBox="1"/>
          <p:nvPr/>
        </p:nvSpPr>
        <p:spPr>
          <a:xfrm>
            <a:off x="1417773" y="3821667"/>
            <a:ext cx="6717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Acquire each signal triggered by PM &amp; </a:t>
            </a:r>
            <a:r>
              <a:rPr lang="en-US" sz="2400" u="sng" dirty="0" smtClean="0"/>
              <a:t>average them</a:t>
            </a:r>
            <a:endParaRPr lang="en-US" sz="2400" u="sng" dirty="0"/>
          </a:p>
        </p:txBody>
      </p:sp>
      <p:sp>
        <p:nvSpPr>
          <p:cNvPr id="32" name="ZoneTexte 31"/>
          <p:cNvSpPr txBox="1"/>
          <p:nvPr/>
        </p:nvSpPr>
        <p:spPr>
          <a:xfrm>
            <a:off x="965200" y="2256135"/>
            <a:ext cx="5481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want to measure 50x50x6.2nA # </a:t>
            </a:r>
            <a:r>
              <a:rPr lang="en-US" sz="2400" dirty="0" smtClean="0">
                <a:solidFill>
                  <a:srgbClr val="00B050"/>
                </a:solidFill>
              </a:rPr>
              <a:t>15 µV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965200" y="2730500"/>
            <a:ext cx="2374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Noise # </a:t>
            </a:r>
            <a:r>
              <a:rPr lang="en-US" sz="2400" dirty="0" smtClean="0">
                <a:solidFill>
                  <a:srgbClr val="FF0000"/>
                </a:solidFill>
              </a:rPr>
              <a:t>600µV</a:t>
            </a:r>
            <a:r>
              <a:rPr lang="en-US" sz="2400" baseline="-25000" dirty="0" smtClean="0">
                <a:solidFill>
                  <a:srgbClr val="FF0000"/>
                </a:solidFill>
              </a:rPr>
              <a:t>RMS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9" name="Flèche vers le bas 8"/>
          <p:cNvSpPr/>
          <p:nvPr/>
        </p:nvSpPr>
        <p:spPr>
          <a:xfrm>
            <a:off x="4044950" y="3192165"/>
            <a:ext cx="1054100" cy="480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290175" y="4514334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With 1Mhits :</a:t>
            </a:r>
            <a:endParaRPr lang="en-US" sz="2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965200" y="5113635"/>
            <a:ext cx="2944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Signal is always </a:t>
            </a:r>
            <a:r>
              <a:rPr lang="en-US" sz="2400" dirty="0" smtClean="0">
                <a:solidFill>
                  <a:srgbClr val="FF0000"/>
                </a:solidFill>
              </a:rPr>
              <a:t>15 µV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965200" y="5588000"/>
            <a:ext cx="4730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Noise # 600µV</a:t>
            </a:r>
            <a:r>
              <a:rPr lang="en-US" sz="2400" baseline="-25000" dirty="0" smtClean="0"/>
              <a:t>RMS</a:t>
            </a:r>
            <a:r>
              <a:rPr lang="en-US" sz="2400" dirty="0" smtClean="0"/>
              <a:t> / 1M</a:t>
            </a:r>
            <a:r>
              <a:rPr lang="en-US" sz="2400" baseline="30000" dirty="0" smtClean="0"/>
              <a:t>½</a:t>
            </a:r>
            <a:r>
              <a:rPr lang="en-US" sz="2400" dirty="0" smtClean="0"/>
              <a:t>  = </a:t>
            </a:r>
            <a:r>
              <a:rPr lang="en-US" sz="2400" dirty="0" smtClean="0">
                <a:solidFill>
                  <a:srgbClr val="00B050"/>
                </a:solidFill>
              </a:rPr>
              <a:t>0.6µV</a:t>
            </a:r>
            <a:r>
              <a:rPr lang="en-US" sz="2400" baseline="-25000" dirty="0" smtClean="0">
                <a:solidFill>
                  <a:srgbClr val="00B050"/>
                </a:solidFill>
              </a:rPr>
              <a:t>RMS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endParaRPr lang="en-US" sz="2400" baseline="-25000" dirty="0">
              <a:solidFill>
                <a:srgbClr val="00B050"/>
              </a:solidFill>
            </a:endParaRPr>
          </a:p>
        </p:txBody>
      </p:sp>
      <p:sp>
        <p:nvSpPr>
          <p:cNvPr id="11" name="Flèche en arc 10"/>
          <p:cNvSpPr/>
          <p:nvPr/>
        </p:nvSpPr>
        <p:spPr>
          <a:xfrm rot="16200000" flipV="1">
            <a:off x="6653682" y="2310284"/>
            <a:ext cx="660400" cy="815033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Flèche en arc 37"/>
          <p:cNvSpPr/>
          <p:nvPr/>
        </p:nvSpPr>
        <p:spPr>
          <a:xfrm rot="5400000">
            <a:off x="6653682" y="5180484"/>
            <a:ext cx="660400" cy="815033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811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4762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Electrons capture in the air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068" y="1779716"/>
            <a:ext cx="457200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292100" y="1548884"/>
            <a:ext cx="2821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 now, show time!</a:t>
            </a:r>
            <a:endParaRPr lang="en-US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1224087" y="3659008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  <a:r>
              <a:rPr lang="en-US" sz="2400" b="1" dirty="0" smtClean="0">
                <a:solidFill>
                  <a:srgbClr val="0070C0"/>
                </a:solidFill>
              </a:rPr>
              <a:t>t # 360ns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224087" y="3289676"/>
            <a:ext cx="1973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imax</a:t>
            </a:r>
            <a:r>
              <a:rPr lang="en-US" sz="2400" b="1" dirty="0" smtClean="0">
                <a:solidFill>
                  <a:srgbClr val="0070C0"/>
                </a:solidFill>
              </a:rPr>
              <a:t> # 6.2 </a:t>
            </a:r>
            <a:r>
              <a:rPr lang="en-US" sz="2400" b="1" dirty="0" err="1" smtClean="0">
                <a:solidFill>
                  <a:srgbClr val="0070C0"/>
                </a:solidFill>
              </a:rPr>
              <a:t>nA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92100" y="2869544"/>
            <a:ext cx="2520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Detector HV = 1kV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92100" y="2304871"/>
            <a:ext cx="3651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Energy loss =13900 charges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92100" y="4201467"/>
            <a:ext cx="2951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Line receiver preamp.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92100" y="4663132"/>
            <a:ext cx="23532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Rl</a:t>
            </a:r>
            <a:r>
              <a:rPr lang="en-US" sz="2400" b="1" dirty="0" smtClean="0">
                <a:solidFill>
                  <a:srgbClr val="0070C0"/>
                </a:solidFill>
              </a:rPr>
              <a:t> = 50</a:t>
            </a:r>
            <a:r>
              <a:rPr lang="en-US" sz="2400" b="1" dirty="0" smtClean="0">
                <a:solidFill>
                  <a:srgbClr val="0070C0"/>
                </a:solidFill>
                <a:latin typeface="Symbol" panose="05050102010706020507" pitchFamily="18" charset="2"/>
              </a:rPr>
              <a:t>W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Voltage gain = 50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224087" y="5639176"/>
            <a:ext cx="1995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V</a:t>
            </a:r>
            <a:r>
              <a:rPr lang="en-US" sz="2400" b="1" dirty="0" smtClean="0">
                <a:solidFill>
                  <a:srgbClr val="0070C0"/>
                </a:solidFill>
              </a:rPr>
              <a:t>max # 15 µV </a:t>
            </a:r>
          </a:p>
        </p:txBody>
      </p:sp>
    </p:spTree>
    <p:extLst>
      <p:ext uri="{BB962C8B-B14F-4D97-AF65-F5344CB8AC3E}">
        <p14:creationId xmlns:p14="http://schemas.microsoft.com/office/powerpoint/2010/main" val="2001035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4762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Electrons capture in the air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292100" y="1548884"/>
            <a:ext cx="3331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happens in the air?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675248" y="3120543"/>
                <a:ext cx="2153025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d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d</m:t>
                          </m:r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=−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i="1">
                          <a:latin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248" y="3120543"/>
                <a:ext cx="2153025" cy="79367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ZoneTexte 15"/>
          <p:cNvSpPr txBox="1"/>
          <p:nvPr/>
        </p:nvSpPr>
        <p:spPr>
          <a:xfrm>
            <a:off x="738827" y="3286551"/>
            <a:ext cx="5803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Free electrons are </a:t>
            </a:r>
            <a:r>
              <a:rPr lang="en-US" sz="2400" u="sng" dirty="0" smtClean="0"/>
              <a:t>captured at constant rate 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738827" y="4480351"/>
            <a:ext cx="4121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shape of current becomes 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577363" y="4480351"/>
                <a:ext cx="33416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triangle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∙</m:t>
                      </m:r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𝛼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363" y="4480351"/>
                <a:ext cx="3341684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82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ZoneTexte 18"/>
          <p:cNvSpPr txBox="1"/>
          <p:nvPr/>
        </p:nvSpPr>
        <p:spPr>
          <a:xfrm>
            <a:off x="738827" y="2372151"/>
            <a:ext cx="2129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a given HV 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2343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4762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Electrons capture in the air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292100" y="1548884"/>
            <a:ext cx="2573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show goes on :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567" y="1675884"/>
            <a:ext cx="457200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67" y="2796658"/>
            <a:ext cx="4076899" cy="243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107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4762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Electrons capture in the air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292100" y="1548884"/>
            <a:ext cx="2132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Ramo</a:t>
            </a:r>
            <a:r>
              <a:rPr lang="en-US" sz="2400" dirty="0" smtClean="0"/>
              <a:t>, it works!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900" y="1548884"/>
            <a:ext cx="457200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414031" y="1773882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air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301469" y="2143214"/>
            <a:ext cx="992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nitrogen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81000" y="2143214"/>
            <a:ext cx="2330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 at the beginning :</a:t>
            </a:r>
            <a:endParaRPr lang="en-US" dirty="0"/>
          </a:p>
        </p:txBody>
      </p:sp>
      <p:sp>
        <p:nvSpPr>
          <p:cNvPr id="6" name="Forme libre 5"/>
          <p:cNvSpPr/>
          <p:nvPr/>
        </p:nvSpPr>
        <p:spPr>
          <a:xfrm>
            <a:off x="2804473" y="2054548"/>
            <a:ext cx="2584158" cy="558331"/>
          </a:xfrm>
          <a:custGeom>
            <a:avLst/>
            <a:gdLst>
              <a:gd name="connsiteX0" fmla="*/ 0 w 1981200"/>
              <a:gd name="connsiteY0" fmla="*/ 377723 h 558331"/>
              <a:gd name="connsiteX1" fmla="*/ 825500 w 1981200"/>
              <a:gd name="connsiteY1" fmla="*/ 542823 h 558331"/>
              <a:gd name="connsiteX2" fmla="*/ 673100 w 1981200"/>
              <a:gd name="connsiteY2" fmla="*/ 34823 h 558331"/>
              <a:gd name="connsiteX3" fmla="*/ 1981200 w 1981200"/>
              <a:gd name="connsiteY3" fmla="*/ 85623 h 558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558331">
                <a:moveTo>
                  <a:pt x="0" y="377723"/>
                </a:moveTo>
                <a:cubicBezTo>
                  <a:pt x="356658" y="488848"/>
                  <a:pt x="713317" y="599973"/>
                  <a:pt x="825500" y="542823"/>
                </a:cubicBezTo>
                <a:cubicBezTo>
                  <a:pt x="937683" y="485673"/>
                  <a:pt x="480483" y="111023"/>
                  <a:pt x="673100" y="34823"/>
                </a:cubicBezTo>
                <a:cubicBezTo>
                  <a:pt x="865717" y="-41377"/>
                  <a:pt x="1423458" y="22123"/>
                  <a:pt x="1981200" y="85623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42741" y="2717445"/>
                <a:ext cx="1902059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∝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𝜔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𝜌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latin typeface="Cambria Math"/>
                        </a:rPr>
                        <m:t>∙</m:t>
                      </m:r>
                      <m:r>
                        <a:rPr lang="en-US" sz="2400" i="1">
                          <a:latin typeface="Cambria Math"/>
                        </a:rPr>
                        <m:t>𝜌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741" y="2717445"/>
                <a:ext cx="1902059" cy="9221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ZoneTexte 15"/>
          <p:cNvSpPr txBox="1"/>
          <p:nvPr/>
        </p:nvSpPr>
        <p:spPr>
          <a:xfrm>
            <a:off x="381000" y="3819614"/>
            <a:ext cx="260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Currently admitted values</a:t>
            </a:r>
            <a:endParaRPr lang="en-US" dirty="0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343773"/>
              </p:ext>
            </p:extLst>
          </p:nvPr>
        </p:nvGraphicFramePr>
        <p:xfrm>
          <a:off x="23664" y="4188946"/>
          <a:ext cx="478946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422400"/>
                <a:gridCol w="146206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nitrogen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baseline="0" dirty="0" smtClean="0"/>
                        <a:t> (eV)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S/</a:t>
                      </a:r>
                      <a:r>
                        <a:rPr lang="en-US" dirty="0" smtClean="0">
                          <a:latin typeface="Symbol" panose="05050102010706020507" pitchFamily="18" charset="2"/>
                        </a:rPr>
                        <a:t>r</a:t>
                      </a:r>
                      <a:r>
                        <a:rPr lang="en-US" dirty="0" smtClean="0"/>
                        <a:t> (MeV.cm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/g)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7.12 10</a:t>
                      </a:r>
                      <a:r>
                        <a:rPr lang="en-US" baseline="30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7.21 10</a:t>
                      </a:r>
                      <a:r>
                        <a:rPr lang="en-US" baseline="300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anose="05050102010706020507" pitchFamily="18" charset="2"/>
                        </a:rPr>
                        <a:t>r</a:t>
                      </a:r>
                      <a:r>
                        <a:rPr lang="en-US" dirty="0" smtClean="0"/>
                        <a:t> (g/cm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1.205 10</a:t>
                      </a:r>
                      <a:r>
                        <a:rPr lang="en-US" baseline="30000" dirty="0" smtClean="0"/>
                        <a:t>-3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1.165 10</a:t>
                      </a:r>
                      <a:r>
                        <a:rPr lang="en-US" baseline="30000" dirty="0" smtClean="0"/>
                        <a:t>-3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prop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2.44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2.31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1243893" y="6111359"/>
            <a:ext cx="2440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Ratio </a:t>
            </a:r>
            <a:r>
              <a:rPr lang="en-US" dirty="0" smtClean="0">
                <a:sym typeface="Wingdings" panose="05000000000000000000" pitchFamily="2" charset="2"/>
              </a:rPr>
              <a:t>		1.06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041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4762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Electrons capture in the </a:t>
            </a:r>
            <a:r>
              <a:rPr lang="en-US" dirty="0" smtClean="0"/>
              <a:t>air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16</a:t>
            </a:fld>
            <a:endParaRPr lang="en-US"/>
          </a:p>
        </p:txBody>
      </p:sp>
      <p:sp>
        <p:nvSpPr>
          <p:cNvPr id="28" name="ZoneTexte 27"/>
          <p:cNvSpPr txBox="1"/>
          <p:nvPr/>
        </p:nvSpPr>
        <p:spPr>
          <a:xfrm>
            <a:off x="1136419" y="6358848"/>
            <a:ext cx="1575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That’s all folks!</a:t>
            </a:r>
            <a:endParaRPr lang="en-US" dirty="0"/>
          </a:p>
        </p:txBody>
      </p:sp>
      <p:sp>
        <p:nvSpPr>
          <p:cNvPr id="29" name="Bouton d'action : Accueil 28">
            <a:hlinkClick r:id="" action="ppaction://hlinkshowjump?jump=firstslide" highlightClick="1"/>
          </p:cNvPr>
          <p:cNvSpPr/>
          <p:nvPr/>
        </p:nvSpPr>
        <p:spPr>
          <a:xfrm>
            <a:off x="345155" y="5877271"/>
            <a:ext cx="666750" cy="819150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929375" y="1877367"/>
            <a:ext cx="7639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work was performed by Guillaume </a:t>
            </a:r>
            <a:r>
              <a:rPr lang="en-US" sz="2400" dirty="0" err="1" smtClean="0"/>
              <a:t>Boissonnat</a:t>
            </a:r>
            <a:r>
              <a:rPr lang="en-US" sz="2400" dirty="0" smtClean="0"/>
              <a:t> (Thx G. !)</a:t>
            </a:r>
            <a:endParaRPr lang="en-US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929375" y="2588567"/>
            <a:ext cx="61423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Ramo</a:t>
            </a:r>
            <a:r>
              <a:rPr lang="en-US" sz="2400" dirty="0" smtClean="0"/>
              <a:t>-Shockley theorem is a wonderful tool for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signal prediction</a:t>
            </a:r>
            <a:endParaRPr lang="en-US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929375" y="3585169"/>
            <a:ext cx="6456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describes exactly what happens in your detector</a:t>
            </a:r>
            <a:endParaRPr lang="en-US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929375" y="4315767"/>
            <a:ext cx="6267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If you don’t observe what you predicted</a:t>
            </a:r>
          </a:p>
          <a:p>
            <a:r>
              <a:rPr lang="en-US" sz="2400" b="1" dirty="0"/>
              <a:t>	</a:t>
            </a:r>
            <a:r>
              <a:rPr lang="en-US" sz="2400" b="1" dirty="0" smtClean="0">
                <a:sym typeface="Wingdings" panose="05000000000000000000" pitchFamily="2" charset="2"/>
              </a:rPr>
              <a:t> your model (detector, physics) is false</a:t>
            </a:r>
          </a:p>
          <a:p>
            <a:r>
              <a:rPr lang="en-US" sz="2400" b="1" dirty="0">
                <a:sym typeface="Wingdings" panose="05000000000000000000" pitchFamily="2" charset="2"/>
              </a:rPr>
              <a:t>	</a:t>
            </a:r>
            <a:r>
              <a:rPr lang="en-US" sz="2400" b="1" dirty="0" smtClean="0">
                <a:sym typeface="Wingdings" panose="05000000000000000000" pitchFamily="2" charset="2"/>
              </a:rPr>
              <a:t> your detector doesn’t work properly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05523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4762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Electrons capture in the air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2</a:t>
            </a:fld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254000" y="1623367"/>
            <a:ext cx="645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Before answering, let’s play with </a:t>
            </a:r>
            <a:r>
              <a:rPr lang="en-US" sz="2400" dirty="0" err="1" smtClean="0"/>
              <a:t>Ramo</a:t>
            </a:r>
            <a:r>
              <a:rPr lang="en-US" sz="2400" dirty="0" smtClean="0"/>
              <a:t> Theorem…</a:t>
            </a:r>
            <a:endParaRPr lang="en-US" sz="2400" dirty="0"/>
          </a:p>
        </p:txBody>
      </p:sp>
      <p:sp>
        <p:nvSpPr>
          <p:cNvPr id="15" name="Ellipse 14"/>
          <p:cNvSpPr/>
          <p:nvPr/>
        </p:nvSpPr>
        <p:spPr>
          <a:xfrm>
            <a:off x="899592" y="4329637"/>
            <a:ext cx="3924437" cy="64807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rganigramme : Stockage à accès direct 15"/>
          <p:cNvSpPr/>
          <p:nvPr/>
        </p:nvSpPr>
        <p:spPr>
          <a:xfrm rot="16200000">
            <a:off x="1850101" y="2003780"/>
            <a:ext cx="2023419" cy="3924436"/>
          </a:xfrm>
          <a:prstGeom prst="flowChartMagneticDrum">
            <a:avLst/>
          </a:prstGeom>
          <a:solidFill>
            <a:srgbClr val="00B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Ellipse 16"/>
          <p:cNvSpPr/>
          <p:nvPr/>
        </p:nvSpPr>
        <p:spPr>
          <a:xfrm>
            <a:off x="899592" y="2954288"/>
            <a:ext cx="3924437" cy="64807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Connecteur droit 17"/>
          <p:cNvCxnSpPr/>
          <p:nvPr/>
        </p:nvCxnSpPr>
        <p:spPr>
          <a:xfrm>
            <a:off x="525763" y="3278323"/>
            <a:ext cx="0" cy="1389305"/>
          </a:xfrm>
          <a:prstGeom prst="line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 rot="16200000">
            <a:off x="-10388" y="3751273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mm</a:t>
            </a:r>
            <a:endParaRPr lang="en-US" dirty="0"/>
          </a:p>
        </p:txBody>
      </p:sp>
      <p:cxnSp>
        <p:nvCxnSpPr>
          <p:cNvPr id="4" name="Connecteur droit 3"/>
          <p:cNvCxnSpPr/>
          <p:nvPr/>
        </p:nvCxnSpPr>
        <p:spPr>
          <a:xfrm>
            <a:off x="2023668" y="2712625"/>
            <a:ext cx="0" cy="303306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5162550" y="2691884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+HV</a:t>
            </a:r>
            <a:endParaRPr lang="en-US" dirty="0"/>
          </a:p>
        </p:txBody>
      </p:sp>
      <p:sp>
        <p:nvSpPr>
          <p:cNvPr id="7" name="Forme libre 6"/>
          <p:cNvSpPr/>
          <p:nvPr/>
        </p:nvSpPr>
        <p:spPr>
          <a:xfrm>
            <a:off x="4562475" y="2838450"/>
            <a:ext cx="400050" cy="438150"/>
          </a:xfrm>
          <a:custGeom>
            <a:avLst/>
            <a:gdLst>
              <a:gd name="connsiteX0" fmla="*/ 400050 w 400050"/>
              <a:gd name="connsiteY0" fmla="*/ 0 h 438150"/>
              <a:gd name="connsiteX1" fmla="*/ 0 w 400050"/>
              <a:gd name="connsiteY1" fmla="*/ 0 h 438150"/>
              <a:gd name="connsiteX2" fmla="*/ 0 w 400050"/>
              <a:gd name="connsiteY2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050" h="438150">
                <a:moveTo>
                  <a:pt x="400050" y="0"/>
                </a:moveTo>
                <a:lnTo>
                  <a:pt x="0" y="0"/>
                </a:lnTo>
                <a:lnTo>
                  <a:pt x="0" y="438150"/>
                </a:lnTo>
              </a:path>
            </a:pathLst>
          </a:custGeom>
          <a:ln w="127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orme libre 22"/>
          <p:cNvSpPr/>
          <p:nvPr/>
        </p:nvSpPr>
        <p:spPr>
          <a:xfrm flipV="1">
            <a:off x="4562475" y="4667626"/>
            <a:ext cx="1902640" cy="446889"/>
          </a:xfrm>
          <a:custGeom>
            <a:avLst/>
            <a:gdLst>
              <a:gd name="connsiteX0" fmla="*/ 400050 w 400050"/>
              <a:gd name="connsiteY0" fmla="*/ 0 h 438150"/>
              <a:gd name="connsiteX1" fmla="*/ 0 w 400050"/>
              <a:gd name="connsiteY1" fmla="*/ 0 h 438150"/>
              <a:gd name="connsiteX2" fmla="*/ 0 w 400050"/>
              <a:gd name="connsiteY2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050" h="438150">
                <a:moveTo>
                  <a:pt x="400050" y="0"/>
                </a:moveTo>
                <a:lnTo>
                  <a:pt x="0" y="0"/>
                </a:lnTo>
                <a:lnTo>
                  <a:pt x="0" y="438150"/>
                </a:lnTo>
              </a:path>
            </a:pathLst>
          </a:custGeom>
          <a:ln w="127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034913" y="5243684"/>
            <a:ext cx="1537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ground</a:t>
            </a:r>
            <a:endParaRPr lang="en-US" dirty="0"/>
          </a:p>
        </p:txBody>
      </p:sp>
      <p:sp>
        <p:nvSpPr>
          <p:cNvPr id="25" name="Triangle isocèle 24"/>
          <p:cNvSpPr/>
          <p:nvPr/>
        </p:nvSpPr>
        <p:spPr>
          <a:xfrm rot="5400000">
            <a:off x="6638240" y="4681180"/>
            <a:ext cx="521970" cy="551627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6634650" y="5054015"/>
            <a:ext cx="93477" cy="9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+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6634201" y="4769665"/>
            <a:ext cx="101604" cy="1016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tx1"/>
                </a:solidFill>
              </a:rPr>
              <a:t>-</a:t>
            </a:r>
          </a:p>
        </p:txBody>
      </p:sp>
      <p:cxnSp>
        <p:nvCxnSpPr>
          <p:cNvPr id="28" name="Connecteur droit 27"/>
          <p:cNvCxnSpPr/>
          <p:nvPr/>
        </p:nvCxnSpPr>
        <p:spPr>
          <a:xfrm flipH="1">
            <a:off x="6465115" y="5112572"/>
            <a:ext cx="158297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6349682" y="5512508"/>
            <a:ext cx="0" cy="1933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 rot="5400000" flipV="1">
            <a:off x="6805038" y="4353981"/>
            <a:ext cx="81659" cy="28118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1" name="Connecteur droit 30"/>
          <p:cNvCxnSpPr>
            <a:stCxn id="30" idx="0"/>
          </p:cNvCxnSpPr>
          <p:nvPr/>
        </p:nvCxnSpPr>
        <p:spPr>
          <a:xfrm flipH="1">
            <a:off x="6548887" y="4494576"/>
            <a:ext cx="15638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orme libre 31"/>
          <p:cNvSpPr/>
          <p:nvPr/>
        </p:nvSpPr>
        <p:spPr>
          <a:xfrm flipV="1">
            <a:off x="7098862" y="4495767"/>
            <a:ext cx="154300" cy="457472"/>
          </a:xfrm>
          <a:custGeom>
            <a:avLst/>
            <a:gdLst>
              <a:gd name="connsiteX0" fmla="*/ 266700 w 266700"/>
              <a:gd name="connsiteY0" fmla="*/ 0 h 365125"/>
              <a:gd name="connsiteX1" fmla="*/ 266700 w 266700"/>
              <a:gd name="connsiteY1" fmla="*/ 365125 h 365125"/>
              <a:gd name="connsiteX2" fmla="*/ 0 w 266700"/>
              <a:gd name="connsiteY2" fmla="*/ 365125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" h="365125">
                <a:moveTo>
                  <a:pt x="266700" y="0"/>
                </a:moveTo>
                <a:lnTo>
                  <a:pt x="266700" y="365125"/>
                </a:lnTo>
                <a:lnTo>
                  <a:pt x="0" y="365125"/>
                </a:ln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6206038" y="5710925"/>
            <a:ext cx="287288" cy="45719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6834016" y="4524578"/>
            <a:ext cx="3048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 err="1" smtClean="0"/>
              <a:t>Rf</a:t>
            </a:r>
            <a:endParaRPr lang="fr-FR" sz="1100" i="1" baseline="-25000" dirty="0"/>
          </a:p>
        </p:txBody>
      </p:sp>
      <p:cxnSp>
        <p:nvCxnSpPr>
          <p:cNvPr id="35" name="Connecteur droit 34"/>
          <p:cNvCxnSpPr/>
          <p:nvPr/>
        </p:nvCxnSpPr>
        <p:spPr>
          <a:xfrm flipH="1">
            <a:off x="5857875" y="4816497"/>
            <a:ext cx="765537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6450464" y="4495767"/>
            <a:ext cx="0" cy="319233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H="1">
            <a:off x="6986462" y="4494575"/>
            <a:ext cx="110019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H="1">
            <a:off x="6450464" y="4495767"/>
            <a:ext cx="98424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flipH="1">
            <a:off x="6349506" y="5117625"/>
            <a:ext cx="175" cy="1687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 flipV="1">
            <a:off x="6308852" y="5227033"/>
            <a:ext cx="81659" cy="2811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3" name="Connecteur droit 52"/>
          <p:cNvCxnSpPr>
            <a:stCxn id="52" idx="0"/>
          </p:cNvCxnSpPr>
          <p:nvPr/>
        </p:nvCxnSpPr>
        <p:spPr>
          <a:xfrm flipH="1">
            <a:off x="5801912" y="4815000"/>
            <a:ext cx="15638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 flipH="1">
            <a:off x="6239487" y="4814999"/>
            <a:ext cx="110019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 rot="5400000" flipV="1">
            <a:off x="6058063" y="4674405"/>
            <a:ext cx="81659" cy="2811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 rot="5400000">
            <a:off x="5635408" y="4794178"/>
            <a:ext cx="287288" cy="45719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5988815" y="4987049"/>
            <a:ext cx="123857" cy="239984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4824029" y="4987049"/>
            <a:ext cx="123857" cy="239984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58" name="Connecteur droit 57"/>
          <p:cNvCxnSpPr/>
          <p:nvPr/>
        </p:nvCxnSpPr>
        <p:spPr>
          <a:xfrm flipV="1">
            <a:off x="6050743" y="5229933"/>
            <a:ext cx="0" cy="1933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5907099" y="5428350"/>
            <a:ext cx="287288" cy="45719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0" name="Connecteur droit 59"/>
          <p:cNvCxnSpPr/>
          <p:nvPr/>
        </p:nvCxnSpPr>
        <p:spPr>
          <a:xfrm flipV="1">
            <a:off x="4885957" y="5224880"/>
            <a:ext cx="0" cy="1933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4742313" y="5423297"/>
            <a:ext cx="287288" cy="45719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9" name="Connecteur droit 48"/>
          <p:cNvCxnSpPr>
            <a:stCxn id="57" idx="4"/>
          </p:cNvCxnSpPr>
          <p:nvPr/>
        </p:nvCxnSpPr>
        <p:spPr>
          <a:xfrm>
            <a:off x="4885958" y="5227033"/>
            <a:ext cx="1164785" cy="290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>
            <a:stCxn id="25" idx="0"/>
          </p:cNvCxnSpPr>
          <p:nvPr/>
        </p:nvCxnSpPr>
        <p:spPr>
          <a:xfrm flipV="1">
            <a:off x="7175039" y="4953239"/>
            <a:ext cx="544974" cy="3755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Ellipse 65"/>
          <p:cNvSpPr/>
          <p:nvPr/>
        </p:nvSpPr>
        <p:spPr>
          <a:xfrm>
            <a:off x="5367006" y="4229159"/>
            <a:ext cx="2381582" cy="154082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ZoneTexte 63"/>
          <p:cNvSpPr txBox="1"/>
          <p:nvPr/>
        </p:nvSpPr>
        <p:spPr>
          <a:xfrm>
            <a:off x="6383069" y="5280025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</a:t>
            </a:r>
            <a:r>
              <a:rPr lang="en-US" dirty="0" smtClean="0">
                <a:latin typeface="Symbol" panose="05050102010706020507" pitchFamily="18" charset="2"/>
              </a:rPr>
              <a:t>W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5960226" y="4470058"/>
            <a:ext cx="3337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 err="1" smtClean="0"/>
              <a:t>Rg</a:t>
            </a:r>
            <a:endParaRPr lang="fr-FR" sz="1100" i="1" baseline="-25000" dirty="0"/>
          </a:p>
        </p:txBody>
      </p:sp>
      <p:sp>
        <p:nvSpPr>
          <p:cNvPr id="69" name="ZoneTexte 68"/>
          <p:cNvSpPr txBox="1"/>
          <p:nvPr/>
        </p:nvSpPr>
        <p:spPr>
          <a:xfrm>
            <a:off x="5622770" y="5900909"/>
            <a:ext cx="30776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Simple wide-band line receiver</a:t>
            </a:r>
          </a:p>
          <a:p>
            <a:r>
              <a:rPr lang="en-US" dirty="0" smtClean="0"/>
              <a:t>We will see later</a:t>
            </a:r>
            <a:endParaRPr lang="en-US" dirty="0"/>
          </a:p>
        </p:txBody>
      </p:sp>
      <p:sp>
        <p:nvSpPr>
          <p:cNvPr id="65" name="ZoneTexte 64"/>
          <p:cNvSpPr txBox="1"/>
          <p:nvPr/>
        </p:nvSpPr>
        <p:spPr>
          <a:xfrm>
            <a:off x="899592" y="5900909"/>
            <a:ext cx="1908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Incident </a:t>
            </a:r>
            <a:r>
              <a:rPr lang="en-US" dirty="0" smtClean="0">
                <a:latin typeface="Symbol" panose="05050102010706020507" pitchFamily="18" charset="2"/>
              </a:rPr>
              <a:t>a</a:t>
            </a:r>
            <a:r>
              <a:rPr lang="en-US" dirty="0" smtClean="0"/>
              <a:t> particle</a:t>
            </a:r>
            <a:endParaRPr lang="en-US" dirty="0"/>
          </a:p>
        </p:txBody>
      </p:sp>
      <p:sp>
        <p:nvSpPr>
          <p:cNvPr id="71" name="ZoneTexte 70"/>
          <p:cNvSpPr txBox="1"/>
          <p:nvPr/>
        </p:nvSpPr>
        <p:spPr>
          <a:xfrm>
            <a:off x="254000" y="2138064"/>
            <a:ext cx="7398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Suppose we do something like that… What would we get?</a:t>
            </a:r>
            <a:endParaRPr lang="en-US" sz="2400" dirty="0"/>
          </a:p>
        </p:txBody>
      </p:sp>
      <p:sp>
        <p:nvSpPr>
          <p:cNvPr id="67" name="ZoneTexte 66"/>
          <p:cNvSpPr txBox="1"/>
          <p:nvPr/>
        </p:nvSpPr>
        <p:spPr>
          <a:xfrm>
            <a:off x="2135436" y="3848226"/>
            <a:ext cx="2532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Nitrogen atm. P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138908" y="3935939"/>
            <a:ext cx="1786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gain = 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4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249" y="1727200"/>
            <a:ext cx="3713163" cy="3706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4762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Electrons capture in the air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3</a:t>
            </a:fld>
            <a:endParaRPr lang="en-US" dirty="0"/>
          </a:p>
        </p:txBody>
      </p:sp>
      <p:sp>
        <p:nvSpPr>
          <p:cNvPr id="2" name="ZoneTexte 1"/>
          <p:cNvSpPr txBox="1"/>
          <p:nvPr/>
        </p:nvSpPr>
        <p:spPr>
          <a:xfrm>
            <a:off x="469900" y="1727200"/>
            <a:ext cx="7493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Number of charges created by incident particle (5.5MeV </a:t>
            </a:r>
            <a:r>
              <a:rPr lang="en-US" sz="2400" dirty="0" smtClean="0">
                <a:latin typeface="Symbol" panose="05050102010706020507" pitchFamily="18" charset="2"/>
              </a:rPr>
              <a:t>a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4820761" y="2337554"/>
            <a:ext cx="1453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anose="05050102010706020507" pitchFamily="18" charset="2"/>
              </a:rPr>
              <a:t>a</a:t>
            </a:r>
            <a:r>
              <a:rPr lang="en-US" dirty="0" smtClean="0"/>
              <a:t> in Nitrogen</a:t>
            </a:r>
            <a:endParaRPr lang="en-US" dirty="0"/>
          </a:p>
        </p:txBody>
      </p:sp>
      <p:sp>
        <p:nvSpPr>
          <p:cNvPr id="9" name="Forme libre 8"/>
          <p:cNvSpPr/>
          <p:nvPr/>
        </p:nvSpPr>
        <p:spPr>
          <a:xfrm>
            <a:off x="7376160" y="4800600"/>
            <a:ext cx="967740" cy="1219200"/>
          </a:xfrm>
          <a:custGeom>
            <a:avLst/>
            <a:gdLst>
              <a:gd name="connsiteX0" fmla="*/ 0 w 967740"/>
              <a:gd name="connsiteY0" fmla="*/ 0 h 1219200"/>
              <a:gd name="connsiteX1" fmla="*/ 0 w 967740"/>
              <a:gd name="connsiteY1" fmla="*/ 457200 h 1219200"/>
              <a:gd name="connsiteX2" fmla="*/ 967740 w 967740"/>
              <a:gd name="connsiteY2" fmla="*/ 784860 h 1219200"/>
              <a:gd name="connsiteX3" fmla="*/ 967740 w 967740"/>
              <a:gd name="connsiteY3" fmla="*/ 121920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7740" h="1219200">
                <a:moveTo>
                  <a:pt x="0" y="0"/>
                </a:moveTo>
                <a:lnTo>
                  <a:pt x="0" y="457200"/>
                </a:lnTo>
                <a:lnTo>
                  <a:pt x="967740" y="784860"/>
                </a:lnTo>
                <a:lnTo>
                  <a:pt x="967740" y="12192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orme libre 61"/>
          <p:cNvSpPr/>
          <p:nvPr/>
        </p:nvSpPr>
        <p:spPr>
          <a:xfrm flipH="1">
            <a:off x="6164580" y="4800600"/>
            <a:ext cx="967740" cy="1219200"/>
          </a:xfrm>
          <a:custGeom>
            <a:avLst/>
            <a:gdLst>
              <a:gd name="connsiteX0" fmla="*/ 0 w 967740"/>
              <a:gd name="connsiteY0" fmla="*/ 0 h 1219200"/>
              <a:gd name="connsiteX1" fmla="*/ 0 w 967740"/>
              <a:gd name="connsiteY1" fmla="*/ 457200 h 1219200"/>
              <a:gd name="connsiteX2" fmla="*/ 967740 w 967740"/>
              <a:gd name="connsiteY2" fmla="*/ 784860 h 1219200"/>
              <a:gd name="connsiteX3" fmla="*/ 967740 w 967740"/>
              <a:gd name="connsiteY3" fmla="*/ 121920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7740" h="1219200">
                <a:moveTo>
                  <a:pt x="0" y="0"/>
                </a:moveTo>
                <a:lnTo>
                  <a:pt x="0" y="457200"/>
                </a:lnTo>
                <a:lnTo>
                  <a:pt x="967740" y="784860"/>
                </a:lnTo>
                <a:lnTo>
                  <a:pt x="967740" y="12192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orme libre 69"/>
          <p:cNvSpPr/>
          <p:nvPr/>
        </p:nvSpPr>
        <p:spPr>
          <a:xfrm rot="5400000" flipH="1">
            <a:off x="3841805" y="2062222"/>
            <a:ext cx="668536" cy="1219200"/>
          </a:xfrm>
          <a:custGeom>
            <a:avLst/>
            <a:gdLst>
              <a:gd name="connsiteX0" fmla="*/ 0 w 967740"/>
              <a:gd name="connsiteY0" fmla="*/ 0 h 1219200"/>
              <a:gd name="connsiteX1" fmla="*/ 0 w 967740"/>
              <a:gd name="connsiteY1" fmla="*/ 457200 h 1219200"/>
              <a:gd name="connsiteX2" fmla="*/ 967740 w 967740"/>
              <a:gd name="connsiteY2" fmla="*/ 784860 h 1219200"/>
              <a:gd name="connsiteX3" fmla="*/ 967740 w 967740"/>
              <a:gd name="connsiteY3" fmla="*/ 121920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7740" h="1219200">
                <a:moveTo>
                  <a:pt x="0" y="0"/>
                </a:moveTo>
                <a:lnTo>
                  <a:pt x="0" y="457200"/>
                </a:lnTo>
                <a:lnTo>
                  <a:pt x="967740" y="784860"/>
                </a:lnTo>
                <a:lnTo>
                  <a:pt x="967740" y="12192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orme libre 70"/>
          <p:cNvSpPr/>
          <p:nvPr/>
        </p:nvSpPr>
        <p:spPr>
          <a:xfrm rot="16200000">
            <a:off x="3841805" y="2970824"/>
            <a:ext cx="668536" cy="1219200"/>
          </a:xfrm>
          <a:custGeom>
            <a:avLst/>
            <a:gdLst>
              <a:gd name="connsiteX0" fmla="*/ 0 w 967740"/>
              <a:gd name="connsiteY0" fmla="*/ 0 h 1219200"/>
              <a:gd name="connsiteX1" fmla="*/ 0 w 967740"/>
              <a:gd name="connsiteY1" fmla="*/ 457200 h 1219200"/>
              <a:gd name="connsiteX2" fmla="*/ 967740 w 967740"/>
              <a:gd name="connsiteY2" fmla="*/ 784860 h 1219200"/>
              <a:gd name="connsiteX3" fmla="*/ 967740 w 967740"/>
              <a:gd name="connsiteY3" fmla="*/ 121920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7740" h="1219200">
                <a:moveTo>
                  <a:pt x="0" y="0"/>
                </a:moveTo>
                <a:lnTo>
                  <a:pt x="0" y="457200"/>
                </a:lnTo>
                <a:lnTo>
                  <a:pt x="967740" y="784860"/>
                </a:lnTo>
                <a:lnTo>
                  <a:pt x="967740" y="12192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7857228" y="5900371"/>
            <a:ext cx="973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</a:t>
            </a:r>
          </a:p>
          <a:p>
            <a:r>
              <a:rPr lang="en-US" dirty="0" smtClean="0"/>
              <a:t>5.5 MeV</a:t>
            </a:r>
            <a:endParaRPr lang="en-US" dirty="0"/>
          </a:p>
        </p:txBody>
      </p:sp>
      <p:sp>
        <p:nvSpPr>
          <p:cNvPr id="72" name="ZoneTexte 71"/>
          <p:cNvSpPr txBox="1"/>
          <p:nvPr/>
        </p:nvSpPr>
        <p:spPr>
          <a:xfrm>
            <a:off x="2494653" y="2188865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4.27cm</a:t>
            </a:r>
            <a:endParaRPr lang="en-US" dirty="0"/>
          </a:p>
        </p:txBody>
      </p:sp>
      <p:sp>
        <p:nvSpPr>
          <p:cNvPr id="73" name="ZoneTexte 72"/>
          <p:cNvSpPr txBox="1"/>
          <p:nvPr/>
        </p:nvSpPr>
        <p:spPr>
          <a:xfrm>
            <a:off x="2494653" y="3730026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3.67cm</a:t>
            </a:r>
            <a:endParaRPr lang="en-US" dirty="0"/>
          </a:p>
        </p:txBody>
      </p:sp>
      <p:sp>
        <p:nvSpPr>
          <p:cNvPr id="74" name="ZoneTexte 73"/>
          <p:cNvSpPr txBox="1"/>
          <p:nvPr/>
        </p:nvSpPr>
        <p:spPr>
          <a:xfrm>
            <a:off x="5876028" y="5900372"/>
            <a:ext cx="973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</a:t>
            </a:r>
          </a:p>
          <a:p>
            <a:r>
              <a:rPr lang="en-US" dirty="0" smtClean="0"/>
              <a:t>5.0 MeV</a:t>
            </a:r>
            <a:endParaRPr lang="en-US" dirty="0"/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3657600" y="2373531"/>
            <a:ext cx="0" cy="1436469"/>
          </a:xfrm>
          <a:prstGeom prst="straightConnector1">
            <a:avLst/>
          </a:pr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5" name="Connecteur droit avec flèche 74"/>
          <p:cNvCxnSpPr/>
          <p:nvPr/>
        </p:nvCxnSpPr>
        <p:spPr>
          <a:xfrm>
            <a:off x="6274172" y="5885718"/>
            <a:ext cx="193637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6" name="ZoneTexte 75"/>
          <p:cNvSpPr txBox="1"/>
          <p:nvPr/>
        </p:nvSpPr>
        <p:spPr>
          <a:xfrm>
            <a:off x="6630774" y="5535438"/>
            <a:ext cx="13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E= 0.5MeV</a:t>
            </a:r>
            <a:endParaRPr lang="en-US" dirty="0"/>
          </a:p>
        </p:txBody>
      </p:sp>
      <p:cxnSp>
        <p:nvCxnSpPr>
          <p:cNvPr id="22" name="Connecteur droit avec flèche 21"/>
          <p:cNvCxnSpPr/>
          <p:nvPr/>
        </p:nvCxnSpPr>
        <p:spPr>
          <a:xfrm flipV="1">
            <a:off x="7376160" y="3580423"/>
            <a:ext cx="0" cy="7915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/>
          <p:nvPr/>
        </p:nvCxnSpPr>
        <p:spPr>
          <a:xfrm flipH="1">
            <a:off x="5747384" y="3010864"/>
            <a:ext cx="72961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/>
          <p:nvPr/>
        </p:nvCxnSpPr>
        <p:spPr>
          <a:xfrm>
            <a:off x="5747384" y="3246155"/>
            <a:ext cx="729615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/>
          <p:nvPr/>
        </p:nvCxnSpPr>
        <p:spPr>
          <a:xfrm>
            <a:off x="7132320" y="3629025"/>
            <a:ext cx="0" cy="73006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69900" y="4281863"/>
                <a:ext cx="3892284" cy="7937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𝑁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∆</m:t>
                          </m:r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𝜔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≈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0.5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MeV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3</m:t>
                          </m:r>
                          <m:r>
                            <a:rPr lang="fr-FR" sz="2400" b="0" i="0" smtClean="0">
                              <a:latin typeface="Cambria Math"/>
                            </a:rPr>
                            <m:t>6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eV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=1</m:t>
                      </m:r>
                      <m:r>
                        <a:rPr lang="fr-FR" sz="2400" b="0" i="1" smtClean="0">
                          <a:latin typeface="Cambria Math"/>
                        </a:rPr>
                        <m:t>39</m:t>
                      </m:r>
                      <m:r>
                        <a:rPr lang="en-US" sz="2400" i="1">
                          <a:latin typeface="Cambria Math"/>
                        </a:rPr>
                        <m:t>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00" y="4281863"/>
                <a:ext cx="3892284" cy="79374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ZoneTexte 41"/>
          <p:cNvSpPr txBox="1"/>
          <p:nvPr/>
        </p:nvSpPr>
        <p:spPr>
          <a:xfrm>
            <a:off x="469900" y="1265535"/>
            <a:ext cx="3549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: electrons/ions pairs</a:t>
            </a:r>
            <a:endParaRPr lang="en-US" sz="2400" dirty="0"/>
          </a:p>
        </p:txBody>
      </p:sp>
      <p:sp>
        <p:nvSpPr>
          <p:cNvPr id="80" name="ZoneTexte 79"/>
          <p:cNvSpPr txBox="1"/>
          <p:nvPr/>
        </p:nvSpPr>
        <p:spPr>
          <a:xfrm>
            <a:off x="469900" y="5489271"/>
            <a:ext cx="5058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Where : uniformly along the trajectory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5652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4762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Electrons capture in the air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4</a:t>
            </a:fld>
            <a:endParaRPr lang="en-US" dirty="0"/>
          </a:p>
        </p:txBody>
      </p:sp>
      <p:sp>
        <p:nvSpPr>
          <p:cNvPr id="27" name="ZoneTexte 26"/>
          <p:cNvSpPr txBox="1"/>
          <p:nvPr/>
        </p:nvSpPr>
        <p:spPr>
          <a:xfrm>
            <a:off x="292100" y="1606034"/>
            <a:ext cx="3794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Electric field in the detector :</a:t>
            </a:r>
            <a:endParaRPr lang="en-US" sz="2400" dirty="0"/>
          </a:p>
        </p:txBody>
      </p:sp>
      <p:cxnSp>
        <p:nvCxnSpPr>
          <p:cNvPr id="28" name="Connecteur droit 27"/>
          <p:cNvCxnSpPr/>
          <p:nvPr/>
        </p:nvCxnSpPr>
        <p:spPr>
          <a:xfrm>
            <a:off x="5664200" y="1836866"/>
            <a:ext cx="26052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5664200" y="2802066"/>
            <a:ext cx="26052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4931417" y="165220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  <a:r>
              <a:rPr lang="en-US" b="1" dirty="0" smtClean="0"/>
              <a:t>HV</a:t>
            </a:r>
            <a:endParaRPr lang="en-US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5029200" y="26174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0V</a:t>
            </a:r>
            <a:endParaRPr lang="en-US" b="1" dirty="0"/>
          </a:p>
        </p:txBody>
      </p:sp>
      <p:cxnSp>
        <p:nvCxnSpPr>
          <p:cNvPr id="32" name="Connecteur droit 31"/>
          <p:cNvCxnSpPr/>
          <p:nvPr/>
        </p:nvCxnSpPr>
        <p:spPr>
          <a:xfrm>
            <a:off x="4616195" y="1774322"/>
            <a:ext cx="0" cy="1027744"/>
          </a:xfrm>
          <a:prstGeom prst="line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 rot="16200000">
            <a:off x="4205880" y="2094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23334" y="2696625"/>
                <a:ext cx="1339919" cy="833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d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d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fr-FR" sz="24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334" y="2696625"/>
                <a:ext cx="1339919" cy="83343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ZoneTexte 35"/>
          <p:cNvSpPr txBox="1"/>
          <p:nvPr/>
        </p:nvSpPr>
        <p:spPr>
          <a:xfrm>
            <a:off x="368221" y="2319465"/>
            <a:ext cx="797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Solve :</a:t>
            </a:r>
            <a:endParaRPr lang="en-US" dirty="0"/>
          </a:p>
        </p:txBody>
      </p:sp>
      <p:cxnSp>
        <p:nvCxnSpPr>
          <p:cNvPr id="37" name="Connecteur droit avec flèche 36"/>
          <p:cNvCxnSpPr/>
          <p:nvPr/>
        </p:nvCxnSpPr>
        <p:spPr>
          <a:xfrm flipV="1">
            <a:off x="5575300" y="1272805"/>
            <a:ext cx="0" cy="2013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5678581" y="1292371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619647" y="282443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z=0</a:t>
            </a:r>
            <a:endParaRPr lang="en-US" dirty="0"/>
          </a:p>
        </p:txBody>
      </p:sp>
      <p:cxnSp>
        <p:nvCxnSpPr>
          <p:cNvPr id="40" name="Connecteur droit avec flèche 39"/>
          <p:cNvCxnSpPr/>
          <p:nvPr/>
        </p:nvCxnSpPr>
        <p:spPr>
          <a:xfrm>
            <a:off x="6120304" y="2021532"/>
            <a:ext cx="0" cy="59586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6293664" y="2066255"/>
                <a:ext cx="445955" cy="506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664" y="2066255"/>
                <a:ext cx="445955" cy="50642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ZoneTexte 43"/>
          <p:cNvSpPr txBox="1"/>
          <p:nvPr/>
        </p:nvSpPr>
        <p:spPr>
          <a:xfrm>
            <a:off x="368221" y="3749838"/>
            <a:ext cx="116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obtain 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368221" y="4159289"/>
                <a:ext cx="1565237" cy="7837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𝐸</m:t>
                      </m:r>
                      <m:r>
                        <a:rPr lang="en-US" sz="240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𝐻𝑉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𝑇h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21" y="4159289"/>
                <a:ext cx="1565237" cy="7837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ZoneTexte 45"/>
          <p:cNvSpPr txBox="1"/>
          <p:nvPr/>
        </p:nvSpPr>
        <p:spPr>
          <a:xfrm>
            <a:off x="5029200" y="5223037"/>
            <a:ext cx="3160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time, that was easy, </a:t>
            </a:r>
            <a:r>
              <a:rPr lang="en-US" dirty="0" err="1" smtClean="0"/>
              <a:t>isnt’it</a:t>
            </a:r>
            <a:r>
              <a:rPr lang="en-US" dirty="0" smtClean="0"/>
              <a:t>?</a:t>
            </a:r>
          </a:p>
          <a:p>
            <a:r>
              <a:rPr lang="en-US" dirty="0" smtClean="0"/>
              <a:t>Surprises will come later…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97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4762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Electrons capture in the air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292100" y="1606034"/>
            <a:ext cx="3078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Secondaries</a:t>
            </a:r>
            <a:r>
              <a:rPr lang="en-US" sz="2400" dirty="0" smtClean="0"/>
              <a:t> transport :</a:t>
            </a:r>
            <a:endParaRPr lang="en-US" sz="2400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3726576" y="2224818"/>
            <a:ext cx="26052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726576" y="3190018"/>
            <a:ext cx="26052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3091576" y="2040152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+HV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3091576" y="3005352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5999876" y="2409484"/>
            <a:ext cx="0" cy="59586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2678571" y="2162274"/>
            <a:ext cx="0" cy="1027744"/>
          </a:xfrm>
          <a:prstGeom prst="line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 rot="16200000">
            <a:off x="2268256" y="24828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173236" y="2454207"/>
                <a:ext cx="445955" cy="506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3236" y="2454207"/>
                <a:ext cx="445955" cy="5064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cteur droit avec flèche 15"/>
          <p:cNvCxnSpPr/>
          <p:nvPr/>
        </p:nvCxnSpPr>
        <p:spPr>
          <a:xfrm flipV="1">
            <a:off x="4330700" y="1606034"/>
            <a:ext cx="0" cy="2013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4433981" y="144093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432300" y="32501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z=0</a:t>
            </a:r>
            <a:endParaRPr lang="en-US" dirty="0"/>
          </a:p>
        </p:txBody>
      </p:sp>
      <p:sp>
        <p:nvSpPr>
          <p:cNvPr id="32" name="ZoneTexte 31"/>
          <p:cNvSpPr txBox="1"/>
          <p:nvPr/>
        </p:nvSpPr>
        <p:spPr>
          <a:xfrm>
            <a:off x="3198094" y="3655536"/>
            <a:ext cx="1065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electrons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6320915" y="3655536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92099" y="4285734"/>
            <a:ext cx="1256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 moving</a:t>
            </a:r>
            <a:endParaRPr lang="en-US" dirty="0"/>
          </a:p>
        </p:txBody>
      </p:sp>
      <p:cxnSp>
        <p:nvCxnSpPr>
          <p:cNvPr id="35" name="Connecteur droit avec flèche 34"/>
          <p:cNvCxnSpPr/>
          <p:nvPr/>
        </p:nvCxnSpPr>
        <p:spPr>
          <a:xfrm flipV="1">
            <a:off x="3667375" y="4123984"/>
            <a:ext cx="0" cy="59586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>
            <a:off x="6664118" y="4123984"/>
            <a:ext cx="0" cy="59586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292099" y="5073134"/>
            <a:ext cx="1165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velocity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2881377" y="5049473"/>
                <a:ext cx="1659685" cy="4950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∙</m:t>
                      </m:r>
                      <m:r>
                        <a:rPr lang="en-US" sz="2400" i="1"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377" y="5049473"/>
                <a:ext cx="1659685" cy="49507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828056" y="5049473"/>
                <a:ext cx="1766702" cy="4930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/>
                            </a:rPr>
                            <m:t>h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/>
                            </a:rPr>
                            <m:t>h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∙</m:t>
                      </m:r>
                      <m:r>
                        <a:rPr lang="en-US" sz="2400" i="1"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056" y="5049473"/>
                <a:ext cx="1766702" cy="493084"/>
              </a:xfrm>
              <a:prstGeom prst="rect">
                <a:avLst/>
              </a:prstGeom>
              <a:blipFill rotWithShape="1">
                <a:blip r:embed="rId4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ZoneTexte 39"/>
          <p:cNvSpPr txBox="1"/>
          <p:nvPr/>
        </p:nvSpPr>
        <p:spPr>
          <a:xfrm>
            <a:off x="7094698" y="1804264"/>
            <a:ext cx="160928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For instance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Th</a:t>
            </a:r>
            <a:r>
              <a:rPr lang="en-US" b="1" dirty="0" smtClean="0">
                <a:solidFill>
                  <a:srgbClr val="0070C0"/>
                </a:solidFill>
              </a:rPr>
              <a:t>=6mm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HV=1000V</a:t>
            </a:r>
          </a:p>
          <a:p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E=1666V/cm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292099" y="5949434"/>
            <a:ext cx="2082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Mobility (#constant)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2579486" y="5894483"/>
                <a:ext cx="23955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≈</m:t>
                      </m:r>
                      <m:r>
                        <a:rPr lang="fr-FR" b="0" i="1" smtClean="0">
                          <a:latin typeface="Cambria Math"/>
                        </a:rPr>
                        <m:t>10</m:t>
                      </m:r>
                      <m:r>
                        <a:rPr lang="en-US" i="1">
                          <a:latin typeface="Cambria Math"/>
                        </a:rPr>
                        <m:t>00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cm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V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s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9486" y="5894483"/>
                <a:ext cx="2395528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5699976" y="5921926"/>
                <a:ext cx="20228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≈</m:t>
                      </m:r>
                      <m:r>
                        <a:rPr lang="fr-FR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cm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V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s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9976" y="5921926"/>
                <a:ext cx="2022861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Forme libre 43"/>
          <p:cNvSpPr/>
          <p:nvPr/>
        </p:nvSpPr>
        <p:spPr>
          <a:xfrm>
            <a:off x="904875" y="3848100"/>
            <a:ext cx="1819275" cy="390525"/>
          </a:xfrm>
          <a:custGeom>
            <a:avLst/>
            <a:gdLst>
              <a:gd name="connsiteX0" fmla="*/ 1819275 w 1819275"/>
              <a:gd name="connsiteY0" fmla="*/ 0 h 390525"/>
              <a:gd name="connsiteX1" fmla="*/ 0 w 1819275"/>
              <a:gd name="connsiteY1" fmla="*/ 0 h 390525"/>
              <a:gd name="connsiteX2" fmla="*/ 0 w 1819275"/>
              <a:gd name="connsiteY2" fmla="*/ 390525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9275" h="390525">
                <a:moveTo>
                  <a:pt x="1819275" y="0"/>
                </a:moveTo>
                <a:lnTo>
                  <a:pt x="0" y="0"/>
                </a:lnTo>
                <a:lnTo>
                  <a:pt x="0" y="390525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ZoneTexte 44"/>
          <p:cNvSpPr txBox="1"/>
          <p:nvPr/>
        </p:nvSpPr>
        <p:spPr>
          <a:xfrm>
            <a:off x="3208925" y="5462032"/>
            <a:ext cx="3699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Same E </a:t>
            </a:r>
            <a:r>
              <a:rPr lang="en-US" b="1" dirty="0" smtClean="0">
                <a:sym typeface="Wingdings" panose="05000000000000000000" pitchFamily="2" charset="2"/>
              </a:rPr>
              <a:t> same velocity everywhere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0020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necteur droit 62"/>
          <p:cNvCxnSpPr/>
          <p:nvPr/>
        </p:nvCxnSpPr>
        <p:spPr>
          <a:xfrm>
            <a:off x="7569200" y="5081032"/>
            <a:ext cx="0" cy="10403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2247900" y="5081032"/>
            <a:ext cx="0" cy="10403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4762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Electrons capture in the air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292100" y="1606034"/>
            <a:ext cx="68357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Secondaries</a:t>
            </a:r>
            <a:r>
              <a:rPr lang="en-US" sz="2400" dirty="0" smtClean="0"/>
              <a:t> transport : not a cumbersome problem…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	 make it by hand!</a:t>
            </a:r>
            <a:endParaRPr lang="en-US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292100" y="2422435"/>
            <a:ext cx="1898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</a:t>
            </a:r>
            <a:r>
              <a:rPr lang="en-US" sz="2400" dirty="0" smtClean="0">
                <a:solidFill>
                  <a:srgbClr val="FF0000"/>
                </a:solidFill>
              </a:rPr>
              <a:t>electrons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1241462" y="5549900"/>
            <a:ext cx="67595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8090200" y="5162034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1612900" y="4076700"/>
            <a:ext cx="13081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1612900" y="2959100"/>
            <a:ext cx="13081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3263900" y="4076700"/>
            <a:ext cx="13081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3263900" y="2959100"/>
            <a:ext cx="13081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85673" y="4076700"/>
            <a:ext cx="13081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4785673" y="2959100"/>
            <a:ext cx="13081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385764" y="4076700"/>
            <a:ext cx="13081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6385764" y="2959100"/>
            <a:ext cx="13081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1241462" y="4076700"/>
            <a:ext cx="0" cy="1639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 rot="16200000">
            <a:off x="570788" y="4711701"/>
            <a:ext cx="904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charges</a:t>
            </a:r>
            <a:endParaRPr lang="en-US" dirty="0"/>
          </a:p>
        </p:txBody>
      </p:sp>
      <p:sp>
        <p:nvSpPr>
          <p:cNvPr id="21" name="Ellipse 20"/>
          <p:cNvSpPr/>
          <p:nvPr/>
        </p:nvSpPr>
        <p:spPr>
          <a:xfrm>
            <a:off x="2190825" y="3944620"/>
            <a:ext cx="76125" cy="88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lipse 24"/>
          <p:cNvSpPr/>
          <p:nvPr/>
        </p:nvSpPr>
        <p:spPr>
          <a:xfrm>
            <a:off x="2190825" y="3811270"/>
            <a:ext cx="76125" cy="889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llipse 25"/>
          <p:cNvSpPr/>
          <p:nvPr/>
        </p:nvSpPr>
        <p:spPr>
          <a:xfrm>
            <a:off x="2190825" y="3682682"/>
            <a:ext cx="76125" cy="889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lipse 26"/>
          <p:cNvSpPr/>
          <p:nvPr/>
        </p:nvSpPr>
        <p:spPr>
          <a:xfrm>
            <a:off x="2190825" y="3558857"/>
            <a:ext cx="76125" cy="889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lipse 27"/>
          <p:cNvSpPr/>
          <p:nvPr/>
        </p:nvSpPr>
        <p:spPr>
          <a:xfrm>
            <a:off x="2190825" y="3435032"/>
            <a:ext cx="76125" cy="889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lipse 28"/>
          <p:cNvSpPr/>
          <p:nvPr/>
        </p:nvSpPr>
        <p:spPr>
          <a:xfrm>
            <a:off x="2190825" y="3301682"/>
            <a:ext cx="76125" cy="889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lipse 29"/>
          <p:cNvSpPr/>
          <p:nvPr/>
        </p:nvSpPr>
        <p:spPr>
          <a:xfrm>
            <a:off x="2190825" y="3168332"/>
            <a:ext cx="76125" cy="889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Ellipse 30"/>
          <p:cNvSpPr/>
          <p:nvPr/>
        </p:nvSpPr>
        <p:spPr>
          <a:xfrm>
            <a:off x="2190825" y="3044507"/>
            <a:ext cx="76125" cy="889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Ellipse 33"/>
          <p:cNvSpPr/>
          <p:nvPr/>
        </p:nvSpPr>
        <p:spPr>
          <a:xfrm>
            <a:off x="3879887" y="3682682"/>
            <a:ext cx="76125" cy="88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Ellipse 34"/>
          <p:cNvSpPr/>
          <p:nvPr/>
        </p:nvSpPr>
        <p:spPr>
          <a:xfrm>
            <a:off x="3879887" y="3558857"/>
            <a:ext cx="76125" cy="889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Ellipse 35"/>
          <p:cNvSpPr/>
          <p:nvPr/>
        </p:nvSpPr>
        <p:spPr>
          <a:xfrm>
            <a:off x="3879887" y="3435032"/>
            <a:ext cx="76125" cy="889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Ellipse 36"/>
          <p:cNvSpPr/>
          <p:nvPr/>
        </p:nvSpPr>
        <p:spPr>
          <a:xfrm>
            <a:off x="3879887" y="3301682"/>
            <a:ext cx="76125" cy="889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Ellipse 37"/>
          <p:cNvSpPr/>
          <p:nvPr/>
        </p:nvSpPr>
        <p:spPr>
          <a:xfrm>
            <a:off x="3879887" y="3168332"/>
            <a:ext cx="76125" cy="889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Ellipse 38"/>
          <p:cNvSpPr/>
          <p:nvPr/>
        </p:nvSpPr>
        <p:spPr>
          <a:xfrm>
            <a:off x="3879887" y="3044507"/>
            <a:ext cx="76125" cy="889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Ellipse 43"/>
          <p:cNvSpPr/>
          <p:nvPr/>
        </p:nvSpPr>
        <p:spPr>
          <a:xfrm>
            <a:off x="5401660" y="3435032"/>
            <a:ext cx="76125" cy="88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Ellipse 44"/>
          <p:cNvSpPr/>
          <p:nvPr/>
        </p:nvSpPr>
        <p:spPr>
          <a:xfrm>
            <a:off x="5401660" y="3301682"/>
            <a:ext cx="76125" cy="889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Ellipse 45"/>
          <p:cNvSpPr/>
          <p:nvPr/>
        </p:nvSpPr>
        <p:spPr>
          <a:xfrm>
            <a:off x="5401660" y="3168332"/>
            <a:ext cx="76125" cy="889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Ellipse 46"/>
          <p:cNvSpPr/>
          <p:nvPr/>
        </p:nvSpPr>
        <p:spPr>
          <a:xfrm>
            <a:off x="5401660" y="3044507"/>
            <a:ext cx="76125" cy="889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Ellipse 53"/>
          <p:cNvSpPr/>
          <p:nvPr/>
        </p:nvSpPr>
        <p:spPr>
          <a:xfrm>
            <a:off x="7001751" y="3168332"/>
            <a:ext cx="76125" cy="88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Ellipse 54"/>
          <p:cNvSpPr/>
          <p:nvPr/>
        </p:nvSpPr>
        <p:spPr>
          <a:xfrm>
            <a:off x="7001751" y="3044507"/>
            <a:ext cx="76125" cy="889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Connecteur droit avec flèche 55"/>
          <p:cNvCxnSpPr/>
          <p:nvPr/>
        </p:nvCxnSpPr>
        <p:spPr>
          <a:xfrm>
            <a:off x="8000999" y="3257232"/>
            <a:ext cx="0" cy="59586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8174359" y="3301955"/>
                <a:ext cx="445955" cy="506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4359" y="3301955"/>
                <a:ext cx="445955" cy="5064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Connecteur droit avec flèche 57"/>
          <p:cNvCxnSpPr/>
          <p:nvPr/>
        </p:nvCxnSpPr>
        <p:spPr>
          <a:xfrm flipV="1">
            <a:off x="1813175" y="3241016"/>
            <a:ext cx="0" cy="59586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1166945" y="3301955"/>
                <a:ext cx="42934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fr-FR" sz="2400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945" y="3301955"/>
                <a:ext cx="429348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20000" r="-338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necteur droit 23"/>
          <p:cNvCxnSpPr/>
          <p:nvPr/>
        </p:nvCxnSpPr>
        <p:spPr>
          <a:xfrm>
            <a:off x="2228887" y="4330700"/>
            <a:ext cx="5340313" cy="12006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orme libre 59"/>
          <p:cNvSpPr/>
          <p:nvPr/>
        </p:nvSpPr>
        <p:spPr>
          <a:xfrm>
            <a:off x="1574800" y="4343400"/>
            <a:ext cx="673100" cy="1193800"/>
          </a:xfrm>
          <a:custGeom>
            <a:avLst/>
            <a:gdLst>
              <a:gd name="connsiteX0" fmla="*/ 673100 w 673100"/>
              <a:gd name="connsiteY0" fmla="*/ 0 h 1193800"/>
              <a:gd name="connsiteX1" fmla="*/ 673100 w 673100"/>
              <a:gd name="connsiteY1" fmla="*/ 1193800 h 1193800"/>
              <a:gd name="connsiteX2" fmla="*/ 0 w 673100"/>
              <a:gd name="connsiteY2" fmla="*/ 1193800 h 119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3100" h="1193800">
                <a:moveTo>
                  <a:pt x="673100" y="0"/>
                </a:moveTo>
                <a:lnTo>
                  <a:pt x="673100" y="1193800"/>
                </a:lnTo>
                <a:lnTo>
                  <a:pt x="0" y="1193800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ZoneTexte 60"/>
          <p:cNvSpPr txBox="1"/>
          <p:nvPr/>
        </p:nvSpPr>
        <p:spPr>
          <a:xfrm>
            <a:off x="1866854" y="47117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64" name="ZoneTexte 63"/>
          <p:cNvSpPr txBox="1"/>
          <p:nvPr/>
        </p:nvSpPr>
        <p:spPr>
          <a:xfrm>
            <a:off x="6741648" y="4250035"/>
            <a:ext cx="1481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Full collection</a:t>
            </a:r>
          </a:p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66" name="Connecteur droit 65"/>
          <p:cNvCxnSpPr/>
          <p:nvPr/>
        </p:nvCxnSpPr>
        <p:spPr>
          <a:xfrm>
            <a:off x="2266950" y="5880100"/>
            <a:ext cx="5215285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6074220" y="5880100"/>
                <a:ext cx="1312603" cy="7254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∆</m:t>
                      </m:r>
                      <m:r>
                        <a:rPr lang="en-US" sz="2400" i="1">
                          <a:latin typeface="Cambria Math"/>
                        </a:rPr>
                        <m:t>𝑡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𝑇h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4220" y="5880100"/>
                <a:ext cx="1312603" cy="72545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ZoneTexte 51"/>
          <p:cNvSpPr txBox="1"/>
          <p:nvPr/>
        </p:nvSpPr>
        <p:spPr>
          <a:xfrm>
            <a:off x="7693580" y="5936734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  <a:r>
              <a:rPr lang="en-US" b="1" dirty="0" smtClean="0">
                <a:solidFill>
                  <a:srgbClr val="0070C0"/>
                </a:solidFill>
              </a:rPr>
              <a:t>t # 360ns</a:t>
            </a:r>
          </a:p>
        </p:txBody>
      </p:sp>
    </p:spTree>
    <p:extLst>
      <p:ext uri="{BB962C8B-B14F-4D97-AF65-F5344CB8AC3E}">
        <p14:creationId xmlns:p14="http://schemas.microsoft.com/office/powerpoint/2010/main" val="1340020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4762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Electrons capture in the air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7</a:t>
            </a:fld>
            <a:endParaRPr lang="en-US" dirty="0"/>
          </a:p>
        </p:txBody>
      </p:sp>
      <p:sp>
        <p:nvSpPr>
          <p:cNvPr id="48" name="ZoneTexte 47"/>
          <p:cNvSpPr txBox="1"/>
          <p:nvPr/>
        </p:nvSpPr>
        <p:spPr>
          <a:xfrm>
            <a:off x="292100" y="1606034"/>
            <a:ext cx="2545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Ramo</a:t>
            </a:r>
            <a:r>
              <a:rPr lang="en-US" sz="2400" dirty="0" smtClean="0"/>
              <a:t> virtual field :</a:t>
            </a:r>
            <a:endParaRPr lang="en-US" sz="2400" dirty="0"/>
          </a:p>
        </p:txBody>
      </p:sp>
      <p:cxnSp>
        <p:nvCxnSpPr>
          <p:cNvPr id="49" name="Connecteur droit 48"/>
          <p:cNvCxnSpPr/>
          <p:nvPr/>
        </p:nvCxnSpPr>
        <p:spPr>
          <a:xfrm>
            <a:off x="5664200" y="1836866"/>
            <a:ext cx="26052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5664200" y="2802066"/>
            <a:ext cx="26052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5029200" y="1652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0V</a:t>
            </a:r>
            <a:endParaRPr lang="en-US" b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5029200" y="26174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</a:t>
            </a:r>
            <a:r>
              <a:rPr lang="en-US" b="1" dirty="0" smtClean="0"/>
              <a:t>V</a:t>
            </a:r>
            <a:endParaRPr lang="en-US" b="1" dirty="0"/>
          </a:p>
        </p:txBody>
      </p:sp>
      <p:cxnSp>
        <p:nvCxnSpPr>
          <p:cNvPr id="53" name="Connecteur droit 52"/>
          <p:cNvCxnSpPr/>
          <p:nvPr/>
        </p:nvCxnSpPr>
        <p:spPr>
          <a:xfrm>
            <a:off x="4616195" y="1774322"/>
            <a:ext cx="0" cy="1027744"/>
          </a:xfrm>
          <a:prstGeom prst="line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 rot="16200000">
            <a:off x="4205880" y="2094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</a:t>
            </a:r>
            <a:endParaRPr lang="en-US" dirty="0"/>
          </a:p>
        </p:txBody>
      </p:sp>
      <p:sp>
        <p:nvSpPr>
          <p:cNvPr id="62" name="ZoneTexte 61"/>
          <p:cNvSpPr txBox="1"/>
          <p:nvPr/>
        </p:nvSpPr>
        <p:spPr>
          <a:xfrm>
            <a:off x="368221" y="2319465"/>
            <a:ext cx="30855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Remove all space charges</a:t>
            </a:r>
          </a:p>
          <a:p>
            <a:r>
              <a:rPr lang="en-US" dirty="0" smtClean="0"/>
              <a:t>Put 1V on measuring electrode</a:t>
            </a:r>
          </a:p>
          <a:p>
            <a:r>
              <a:rPr lang="en-US" dirty="0" smtClean="0"/>
              <a:t>Put 0V on others electrodes</a:t>
            </a:r>
            <a:endParaRPr lang="en-US" dirty="0"/>
          </a:p>
        </p:txBody>
      </p:sp>
      <p:cxnSp>
        <p:nvCxnSpPr>
          <p:cNvPr id="63" name="Connecteur droit avec flèche 62"/>
          <p:cNvCxnSpPr/>
          <p:nvPr/>
        </p:nvCxnSpPr>
        <p:spPr>
          <a:xfrm flipV="1">
            <a:off x="5575300" y="1272805"/>
            <a:ext cx="0" cy="2013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5678581" y="1292371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5619647" y="282443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z=0</a:t>
            </a:r>
            <a:endParaRPr lang="en-US" dirty="0"/>
          </a:p>
        </p:txBody>
      </p:sp>
      <p:cxnSp>
        <p:nvCxnSpPr>
          <p:cNvPr id="66" name="Connecteur droit avec flèche 65"/>
          <p:cNvCxnSpPr/>
          <p:nvPr/>
        </p:nvCxnSpPr>
        <p:spPr>
          <a:xfrm flipV="1">
            <a:off x="6120304" y="2021532"/>
            <a:ext cx="0" cy="59586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6293664" y="2066255"/>
                <a:ext cx="579774" cy="506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sz="2400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fr-FR" sz="2400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664" y="2066255"/>
                <a:ext cx="579774" cy="5064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ZoneTexte 67"/>
          <p:cNvSpPr txBox="1"/>
          <p:nvPr/>
        </p:nvSpPr>
        <p:spPr>
          <a:xfrm>
            <a:off x="1201429" y="3663434"/>
            <a:ext cx="1419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Intensity 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2906806" y="3501177"/>
                <a:ext cx="132376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V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𝑇h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6806" y="3501177"/>
                <a:ext cx="1323760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ZoneTexte 69"/>
          <p:cNvSpPr txBox="1"/>
          <p:nvPr/>
        </p:nvSpPr>
        <p:spPr>
          <a:xfrm>
            <a:off x="6829802" y="2116845"/>
            <a:ext cx="2056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Uniform E field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1177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4762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Electrons capture in the air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8</a:t>
            </a:fld>
            <a:endParaRPr lang="en-US" dirty="0"/>
          </a:p>
        </p:txBody>
      </p:sp>
      <p:sp>
        <p:nvSpPr>
          <p:cNvPr id="22" name="ZoneTexte 21"/>
          <p:cNvSpPr txBox="1"/>
          <p:nvPr/>
        </p:nvSpPr>
        <p:spPr>
          <a:xfrm>
            <a:off x="292100" y="1606034"/>
            <a:ext cx="2581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generator :</a:t>
            </a:r>
            <a:endParaRPr lang="en-US" sz="2400" dirty="0"/>
          </a:p>
        </p:txBody>
      </p:sp>
      <p:cxnSp>
        <p:nvCxnSpPr>
          <p:cNvPr id="23" name="Connecteur droit 22"/>
          <p:cNvCxnSpPr/>
          <p:nvPr/>
        </p:nvCxnSpPr>
        <p:spPr>
          <a:xfrm>
            <a:off x="5664200" y="1836866"/>
            <a:ext cx="26052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5664200" y="2802066"/>
            <a:ext cx="26052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5029200" y="1652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0V</a:t>
            </a:r>
            <a:endParaRPr lang="en-US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5029200" y="26174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</a:t>
            </a:r>
            <a:r>
              <a:rPr lang="en-US" b="1" dirty="0" smtClean="0"/>
              <a:t>V</a:t>
            </a:r>
            <a:endParaRPr lang="en-US" b="1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4616195" y="1774322"/>
            <a:ext cx="0" cy="1027744"/>
          </a:xfrm>
          <a:prstGeom prst="line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 rot="16200000">
            <a:off x="4205880" y="2094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</a:t>
            </a:r>
            <a:endParaRPr lang="en-US" dirty="0"/>
          </a:p>
        </p:txBody>
      </p:sp>
      <p:sp>
        <p:nvSpPr>
          <p:cNvPr id="29" name="ZoneTexte 28"/>
          <p:cNvSpPr txBox="1"/>
          <p:nvPr/>
        </p:nvSpPr>
        <p:spPr>
          <a:xfrm>
            <a:off x="5619647" y="282443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z=0</a:t>
            </a:r>
            <a:endParaRPr lang="en-US" dirty="0"/>
          </a:p>
        </p:txBody>
      </p:sp>
      <p:grpSp>
        <p:nvGrpSpPr>
          <p:cNvPr id="30" name="Groupe 29"/>
          <p:cNvGrpSpPr/>
          <p:nvPr/>
        </p:nvGrpSpPr>
        <p:grpSpPr>
          <a:xfrm rot="5400000">
            <a:off x="6343373" y="2200985"/>
            <a:ext cx="816156" cy="430744"/>
            <a:chOff x="4173979" y="4482479"/>
            <a:chExt cx="353695" cy="186670"/>
          </a:xfrm>
        </p:grpSpPr>
        <p:sp>
          <p:nvSpPr>
            <p:cNvPr id="31" name="Ellipse 30"/>
            <p:cNvSpPr/>
            <p:nvPr/>
          </p:nvSpPr>
          <p:spPr>
            <a:xfrm>
              <a:off x="4173979" y="4482479"/>
              <a:ext cx="186670" cy="18667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4249552" y="4482479"/>
              <a:ext cx="186670" cy="18667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3" name="Connecteur droit 32"/>
            <p:cNvCxnSpPr>
              <a:stCxn id="32" idx="6"/>
            </p:cNvCxnSpPr>
            <p:nvPr/>
          </p:nvCxnSpPr>
          <p:spPr>
            <a:xfrm rot="16200000">
              <a:off x="4481948" y="4530088"/>
              <a:ext cx="0" cy="9145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avec flèche 33"/>
            <p:cNvCxnSpPr/>
            <p:nvPr/>
          </p:nvCxnSpPr>
          <p:spPr>
            <a:xfrm>
              <a:off x="4219510" y="4581128"/>
              <a:ext cx="2005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663935" y="2322442"/>
                <a:ext cx="3482620" cy="9903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𝑖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fr-FR" sz="2400" b="0" i="1" smtClean="0">
                          <a:latin typeface="Cambria Math"/>
                        </a:rPr>
                        <m:t>−</m:t>
                      </m:r>
                      <m:r>
                        <a:rPr lang="en-US" sz="2400" i="1">
                          <a:latin typeface="Cambria Math"/>
                        </a:rPr>
                        <m:t>𝑞</m:t>
                      </m:r>
                      <m:r>
                        <a:rPr lang="en-US" sz="2400" i="1"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acc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acc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V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35" y="2322442"/>
                <a:ext cx="3482620" cy="9903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ZoneTexte 35"/>
          <p:cNvSpPr txBox="1"/>
          <p:nvPr/>
        </p:nvSpPr>
        <p:spPr>
          <a:xfrm>
            <a:off x="292100" y="3578135"/>
            <a:ext cx="1898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electrons:</a:t>
            </a:r>
            <a:endParaRPr lang="en-US" sz="24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7569200" y="5081032"/>
            <a:ext cx="0" cy="10403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247900" y="5081032"/>
            <a:ext cx="0" cy="10403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space réservé du pied de page 107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40" name="Espace réservé du numéro de diapositive 108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0C5DDB-EDFB-434E-9A38-A8AB5A270F53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41" name="Connecteur droit avec flèche 40"/>
          <p:cNvCxnSpPr/>
          <p:nvPr/>
        </p:nvCxnSpPr>
        <p:spPr>
          <a:xfrm>
            <a:off x="1241462" y="5549900"/>
            <a:ext cx="67595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8090200" y="5162034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47" name="Connecteur droit avec flèche 46"/>
          <p:cNvCxnSpPr/>
          <p:nvPr/>
        </p:nvCxnSpPr>
        <p:spPr>
          <a:xfrm flipV="1">
            <a:off x="1241462" y="4076700"/>
            <a:ext cx="0" cy="1639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 rot="16200000">
            <a:off x="409719" y="4711701"/>
            <a:ext cx="122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(A)</a:t>
            </a:r>
            <a:endParaRPr lang="en-US" dirty="0"/>
          </a:p>
        </p:txBody>
      </p:sp>
      <p:cxnSp>
        <p:nvCxnSpPr>
          <p:cNvPr id="55" name="Connecteur droit 54"/>
          <p:cNvCxnSpPr/>
          <p:nvPr/>
        </p:nvCxnSpPr>
        <p:spPr>
          <a:xfrm>
            <a:off x="2228887" y="4330700"/>
            <a:ext cx="5340313" cy="12006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orme libre 55"/>
          <p:cNvSpPr/>
          <p:nvPr/>
        </p:nvSpPr>
        <p:spPr>
          <a:xfrm>
            <a:off x="1574800" y="4343400"/>
            <a:ext cx="673100" cy="1193800"/>
          </a:xfrm>
          <a:custGeom>
            <a:avLst/>
            <a:gdLst>
              <a:gd name="connsiteX0" fmla="*/ 673100 w 673100"/>
              <a:gd name="connsiteY0" fmla="*/ 0 h 1193800"/>
              <a:gd name="connsiteX1" fmla="*/ 673100 w 673100"/>
              <a:gd name="connsiteY1" fmla="*/ 1193800 h 1193800"/>
              <a:gd name="connsiteX2" fmla="*/ 0 w 673100"/>
              <a:gd name="connsiteY2" fmla="*/ 1193800 h 119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3100" h="1193800">
                <a:moveTo>
                  <a:pt x="673100" y="0"/>
                </a:moveTo>
                <a:lnTo>
                  <a:pt x="673100" y="1193800"/>
                </a:lnTo>
                <a:lnTo>
                  <a:pt x="0" y="1193800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ZoneTexte 57"/>
          <p:cNvSpPr txBox="1"/>
          <p:nvPr/>
        </p:nvSpPr>
        <p:spPr>
          <a:xfrm>
            <a:off x="6851772" y="4507446"/>
            <a:ext cx="1481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Full collection</a:t>
            </a:r>
          </a:p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59" name="Connecteur droit 58"/>
          <p:cNvCxnSpPr/>
          <p:nvPr/>
        </p:nvCxnSpPr>
        <p:spPr>
          <a:xfrm>
            <a:off x="2266950" y="5880100"/>
            <a:ext cx="5215285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6074220" y="5880100"/>
                <a:ext cx="1317861" cy="793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∆</m:t>
                      </m:r>
                      <m:r>
                        <a:rPr lang="en-US" sz="2400" i="1" smtClean="0">
                          <a:latin typeface="Cambria Math"/>
                        </a:rPr>
                        <m:t>𝑡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latin typeface="Cambria Math"/>
                            </a:rPr>
                            <m:t>𝑇h</m:t>
                          </m:r>
                        </m:num>
                        <m:den>
                          <m:r>
                            <a:rPr lang="fr-FR" sz="2400" b="0" i="1" smtClean="0">
                              <a:latin typeface="Cambria Math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4220" y="5880100"/>
                <a:ext cx="1317861" cy="79355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915783" y="3654994"/>
                <a:ext cx="3281348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𝑚𝑎𝑥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𝑁</m:t>
                      </m:r>
                      <m:r>
                        <a:rPr lang="en-US" sz="2400" i="1">
                          <a:latin typeface="Cambria Math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n-US" sz="2400" i="0">
                          <a:latin typeface="Cambria Math"/>
                        </a:rPr>
                        <m:t>e</m:t>
                      </m:r>
                      <m:r>
                        <a:rPr lang="en-US" sz="2400" i="1">
                          <a:latin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∙</m:t>
                      </m:r>
                      <m:r>
                        <a:rPr lang="fr-FR" sz="2400" b="0" i="1" smtClean="0">
                          <a:latin typeface="Cambria Math"/>
                        </a:rPr>
                        <m:t>𝐸</m:t>
                      </m:r>
                      <m:r>
                        <a:rPr lang="fr-FR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2400" b="0" i="1" smtClean="0">
                              <a:latin typeface="Cambria Math"/>
                            </a:rPr>
                            <m:t>𝑇h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783" y="3654994"/>
                <a:ext cx="3281348" cy="7861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Connecteur droit 70"/>
          <p:cNvCxnSpPr/>
          <p:nvPr/>
        </p:nvCxnSpPr>
        <p:spPr>
          <a:xfrm flipH="1">
            <a:off x="1994051" y="4318000"/>
            <a:ext cx="1625449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7693580" y="5936734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  <a:r>
              <a:rPr lang="en-US" b="1" dirty="0" smtClean="0">
                <a:solidFill>
                  <a:srgbClr val="0070C0"/>
                </a:solidFill>
              </a:rPr>
              <a:t>t # 360ns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6883353" y="3892034"/>
            <a:ext cx="1530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imax</a:t>
            </a:r>
            <a:r>
              <a:rPr lang="en-US" b="1" dirty="0" smtClean="0">
                <a:solidFill>
                  <a:srgbClr val="0070C0"/>
                </a:solidFill>
              </a:rPr>
              <a:t> # 6.2 </a:t>
            </a:r>
            <a:r>
              <a:rPr lang="en-US" b="1" dirty="0" err="1" smtClean="0">
                <a:solidFill>
                  <a:srgbClr val="0070C0"/>
                </a:solidFill>
              </a:rPr>
              <a:t>nA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5429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4762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Electrons capture in the air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9</a:t>
            </a:fld>
            <a:endParaRPr lang="en-US" dirty="0"/>
          </a:p>
        </p:txBody>
      </p:sp>
      <p:sp>
        <p:nvSpPr>
          <p:cNvPr id="20" name="ZoneTexte 19"/>
          <p:cNvSpPr txBox="1"/>
          <p:nvPr/>
        </p:nvSpPr>
        <p:spPr>
          <a:xfrm>
            <a:off x="292100" y="1548884"/>
            <a:ext cx="2391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 total charge 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63935" y="2148696"/>
                <a:ext cx="2538837" cy="9279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𝑄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</m:sup>
                        <m:e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d</m:t>
                          </m:r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35" y="2148696"/>
                <a:ext cx="2538837" cy="92794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ZoneTexte 35"/>
          <p:cNvSpPr txBox="1"/>
          <p:nvPr/>
        </p:nvSpPr>
        <p:spPr>
          <a:xfrm>
            <a:off x="292100" y="3324135"/>
            <a:ext cx="1898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electrons:</a:t>
            </a:r>
            <a:endParaRPr lang="en-US" sz="24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7569200" y="4827032"/>
            <a:ext cx="0" cy="10403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247900" y="4827032"/>
            <a:ext cx="0" cy="10403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1241462" y="5295900"/>
            <a:ext cx="67595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8090200" y="4908034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41" name="Connecteur droit avec flèche 40"/>
          <p:cNvCxnSpPr/>
          <p:nvPr/>
        </p:nvCxnSpPr>
        <p:spPr>
          <a:xfrm flipV="1">
            <a:off x="1241462" y="3822700"/>
            <a:ext cx="0" cy="1639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 rot="16200000">
            <a:off x="409719" y="4457701"/>
            <a:ext cx="122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(A)</a:t>
            </a:r>
            <a:endParaRPr lang="en-US" dirty="0"/>
          </a:p>
        </p:txBody>
      </p:sp>
      <p:cxnSp>
        <p:nvCxnSpPr>
          <p:cNvPr id="43" name="Connecteur droit 42"/>
          <p:cNvCxnSpPr/>
          <p:nvPr/>
        </p:nvCxnSpPr>
        <p:spPr>
          <a:xfrm>
            <a:off x="2228887" y="4076700"/>
            <a:ext cx="5340313" cy="12006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orme libre 43"/>
          <p:cNvSpPr/>
          <p:nvPr/>
        </p:nvSpPr>
        <p:spPr>
          <a:xfrm>
            <a:off x="1574800" y="4089400"/>
            <a:ext cx="673100" cy="1193800"/>
          </a:xfrm>
          <a:custGeom>
            <a:avLst/>
            <a:gdLst>
              <a:gd name="connsiteX0" fmla="*/ 673100 w 673100"/>
              <a:gd name="connsiteY0" fmla="*/ 0 h 1193800"/>
              <a:gd name="connsiteX1" fmla="*/ 673100 w 673100"/>
              <a:gd name="connsiteY1" fmla="*/ 1193800 h 1193800"/>
              <a:gd name="connsiteX2" fmla="*/ 0 w 673100"/>
              <a:gd name="connsiteY2" fmla="*/ 1193800 h 119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3100" h="1193800">
                <a:moveTo>
                  <a:pt x="673100" y="0"/>
                </a:moveTo>
                <a:lnTo>
                  <a:pt x="673100" y="1193800"/>
                </a:lnTo>
                <a:lnTo>
                  <a:pt x="0" y="1193800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ZoneTexte 44"/>
          <p:cNvSpPr txBox="1"/>
          <p:nvPr/>
        </p:nvSpPr>
        <p:spPr>
          <a:xfrm>
            <a:off x="6851772" y="4253446"/>
            <a:ext cx="1481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Full collection</a:t>
            </a:r>
          </a:p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46" name="Connecteur droit 45"/>
          <p:cNvCxnSpPr/>
          <p:nvPr/>
        </p:nvCxnSpPr>
        <p:spPr>
          <a:xfrm>
            <a:off x="2266950" y="5626100"/>
            <a:ext cx="5215285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6074220" y="5626100"/>
                <a:ext cx="1317861" cy="793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∆</m:t>
                      </m:r>
                      <m:r>
                        <a:rPr lang="en-US" sz="2400" i="1" smtClean="0">
                          <a:latin typeface="Cambria Math"/>
                        </a:rPr>
                        <m:t>𝑡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latin typeface="Cambria Math"/>
                            </a:rPr>
                            <m:t>𝑇h</m:t>
                          </m:r>
                        </m:num>
                        <m:den>
                          <m:r>
                            <a:rPr lang="fr-FR" sz="2400" b="0" i="1" smtClean="0">
                              <a:latin typeface="Cambria Math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4220" y="5626100"/>
                <a:ext cx="1317861" cy="79355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2915783" y="3400994"/>
                <a:ext cx="3281348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𝑚𝑎𝑥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𝑁</m:t>
                      </m:r>
                      <m:r>
                        <a:rPr lang="en-US" sz="2400" i="1">
                          <a:latin typeface="Cambria Math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n-US" sz="2400" i="0">
                          <a:latin typeface="Cambria Math"/>
                        </a:rPr>
                        <m:t>e</m:t>
                      </m:r>
                      <m:r>
                        <a:rPr lang="en-US" sz="2400" i="1">
                          <a:latin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∙</m:t>
                      </m:r>
                      <m:r>
                        <a:rPr lang="fr-FR" sz="2400" b="0" i="1" smtClean="0">
                          <a:latin typeface="Cambria Math"/>
                        </a:rPr>
                        <m:t>𝐸</m:t>
                      </m:r>
                      <m:r>
                        <a:rPr lang="fr-FR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2400" b="0" i="1" smtClean="0">
                              <a:latin typeface="Cambria Math"/>
                            </a:rPr>
                            <m:t>𝑇h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783" y="3400994"/>
                <a:ext cx="3281348" cy="7861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Connecteur droit 48"/>
          <p:cNvCxnSpPr/>
          <p:nvPr/>
        </p:nvCxnSpPr>
        <p:spPr>
          <a:xfrm flipH="1">
            <a:off x="1994051" y="4064000"/>
            <a:ext cx="1625449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5905713" y="2564636"/>
                <a:ext cx="1852367" cy="781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𝑄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𝑁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e</m:t>
                          </m:r>
                        </m:num>
                        <m:den>
                          <m:r>
                            <a:rPr lang="fr-FR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713" y="2564636"/>
                <a:ext cx="1852367" cy="78136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rme libre 1"/>
          <p:cNvSpPr/>
          <p:nvPr/>
        </p:nvSpPr>
        <p:spPr>
          <a:xfrm>
            <a:off x="3581400" y="3492500"/>
            <a:ext cx="3250497" cy="1604783"/>
          </a:xfrm>
          <a:custGeom>
            <a:avLst/>
            <a:gdLst>
              <a:gd name="connsiteX0" fmla="*/ 3200400 w 3250497"/>
              <a:gd name="connsiteY0" fmla="*/ 0 h 1604783"/>
              <a:gd name="connsiteX1" fmla="*/ 3060700 w 3250497"/>
              <a:gd name="connsiteY1" fmla="*/ 635000 h 1604783"/>
              <a:gd name="connsiteX2" fmla="*/ 1663700 w 3250497"/>
              <a:gd name="connsiteY2" fmla="*/ 1054100 h 1604783"/>
              <a:gd name="connsiteX3" fmla="*/ 1701800 w 3250497"/>
              <a:gd name="connsiteY3" fmla="*/ 1587500 h 1604783"/>
              <a:gd name="connsiteX4" fmla="*/ 0 w 3250497"/>
              <a:gd name="connsiteY4" fmla="*/ 1422400 h 160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50497" h="1604783">
                <a:moveTo>
                  <a:pt x="3200400" y="0"/>
                </a:moveTo>
                <a:cubicBezTo>
                  <a:pt x="3258608" y="229658"/>
                  <a:pt x="3316817" y="459317"/>
                  <a:pt x="3060700" y="635000"/>
                </a:cubicBezTo>
                <a:cubicBezTo>
                  <a:pt x="2804583" y="810683"/>
                  <a:pt x="1890183" y="895350"/>
                  <a:pt x="1663700" y="1054100"/>
                </a:cubicBezTo>
                <a:cubicBezTo>
                  <a:pt x="1437217" y="1212850"/>
                  <a:pt x="1979083" y="1526117"/>
                  <a:pt x="1701800" y="1587500"/>
                </a:cubicBezTo>
                <a:cubicBezTo>
                  <a:pt x="1424517" y="1648883"/>
                  <a:pt x="712258" y="1535641"/>
                  <a:pt x="0" y="1422400"/>
                </a:cubicBezTo>
              </a:path>
            </a:pathLst>
          </a:custGeom>
          <a:noFill/>
          <a:ln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6105189" y="2010549"/>
            <a:ext cx="1539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Funny, isn’t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7870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967</Words>
  <Application>Microsoft Office PowerPoint</Application>
  <PresentationFormat>Affichage à l'écran (4:3)</PresentationFormat>
  <Paragraphs>237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FONTBONNE</dc:creator>
  <cp:lastModifiedBy>jean-marc fontbonne</cp:lastModifiedBy>
  <cp:revision>58</cp:revision>
  <dcterms:created xsi:type="dcterms:W3CDTF">2015-09-19T12:46:44Z</dcterms:created>
  <dcterms:modified xsi:type="dcterms:W3CDTF">2015-10-06T07:33:06Z</dcterms:modified>
</cp:coreProperties>
</file>