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81" r:id="rId14"/>
    <p:sldId id="277" r:id="rId15"/>
    <p:sldId id="279" r:id="rId16"/>
    <p:sldId id="280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1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9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9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2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4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5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7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8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916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Uncertainty in light measurement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instrumentation examples</a:t>
            </a:r>
            <a:endParaRPr lang="en-US" dirty="0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</a:t>
            </a:fld>
            <a:endParaRPr 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317500" y="1890067"/>
            <a:ext cx="80187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light sensors, uncertainty is closely related to light intensity</a:t>
            </a:r>
          </a:p>
          <a:p>
            <a:r>
              <a:rPr lang="en-US" sz="2400" dirty="0" smtClean="0"/>
              <a:t>	… but not only…</a:t>
            </a:r>
            <a:endParaRPr lang="en-US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317500" y="2723802"/>
            <a:ext cx="6687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Let’s have a look at an exceptional sensor, the CCD 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3373095"/>
            <a:ext cx="2895332" cy="2799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181" y="3373095"/>
            <a:ext cx="2882362" cy="2787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705600" y="4076699"/>
            <a:ext cx="19730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Readout noise</a:t>
            </a:r>
          </a:p>
          <a:p>
            <a:r>
              <a:rPr lang="en-US" sz="2400" dirty="0" smtClean="0"/>
              <a:t>Typ. 30 e-</a:t>
            </a:r>
            <a:r>
              <a:rPr lang="en-US" sz="2400" baseline="-25000" dirty="0" smtClean="0"/>
              <a:t>RMS</a:t>
            </a:r>
            <a:endParaRPr lang="en-US" sz="2400" baseline="-25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705600" y="5341717"/>
            <a:ext cx="19906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Down to a few</a:t>
            </a:r>
          </a:p>
          <a:p>
            <a:r>
              <a:rPr lang="en-US" sz="2400" dirty="0" smtClean="0"/>
              <a:t>e-</a:t>
            </a:r>
            <a:r>
              <a:rPr lang="en-US" sz="2400" baseline="-25000" dirty="0" smtClean="0"/>
              <a:t>RMS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477408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056" y="2872693"/>
            <a:ext cx="45720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916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Uncertainty in light measurement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10</a:t>
            </a:fld>
            <a:endParaRPr lang="en-US"/>
          </a:p>
        </p:txBody>
      </p:sp>
      <p:sp>
        <p:nvSpPr>
          <p:cNvPr id="20" name="ZoneTexte 19"/>
          <p:cNvSpPr txBox="1"/>
          <p:nvPr/>
        </p:nvSpPr>
        <p:spPr>
          <a:xfrm>
            <a:off x="1220847" y="3633596"/>
            <a:ext cx="2048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ean = 1</a:t>
            </a:r>
          </a:p>
          <a:p>
            <a:r>
              <a:rPr lang="fr-FR" sz="2400" dirty="0" err="1" smtClean="0"/>
              <a:t>Std</a:t>
            </a:r>
            <a:r>
              <a:rPr lang="fr-FR" sz="2400" dirty="0" smtClean="0"/>
              <a:t>. Dev # 0.05</a:t>
            </a:r>
            <a:endParaRPr lang="en-US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74747" y="1474596"/>
            <a:ext cx="4628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MPPC: </a:t>
            </a:r>
            <a:r>
              <a:rPr lang="en-US" sz="2400" dirty="0"/>
              <a:t>Beware: it is </a:t>
            </a:r>
            <a:r>
              <a:rPr lang="en-US" sz="2400" dirty="0" smtClean="0"/>
              <a:t>MPPC </a:t>
            </a:r>
            <a:r>
              <a:rPr lang="en-US" sz="2400" dirty="0"/>
              <a:t>specific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081147" y="2084196"/>
            <a:ext cx="3454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Quantum efficiency # 40%</a:t>
            </a:r>
            <a:endParaRPr lang="en-US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126019" y="2084196"/>
            <a:ext cx="3068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Dark counts # 600 k c/s</a:t>
            </a:r>
            <a:endParaRPr lang="en-US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081147" y="5716396"/>
            <a:ext cx="607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Pulses time </a:t>
            </a:r>
            <a:r>
              <a:rPr lang="fr-FR" sz="2400" dirty="0" err="1" smtClean="0"/>
              <a:t>interval</a:t>
            </a:r>
            <a:r>
              <a:rPr lang="fr-FR" sz="2400" dirty="0" smtClean="0"/>
              <a:t> in </a:t>
            </a:r>
            <a:r>
              <a:rPr lang="fr-FR" sz="2400" dirty="0" err="1" smtClean="0"/>
              <a:t>counting</a:t>
            </a:r>
            <a:r>
              <a:rPr lang="fr-FR" sz="2400" dirty="0" smtClean="0"/>
              <a:t> mode &gt;&gt; 100ns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8988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916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Uncertainty in light measurement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11</a:t>
            </a:fld>
            <a:endParaRPr lang="en-US"/>
          </a:p>
        </p:txBody>
      </p:sp>
      <p:sp>
        <p:nvSpPr>
          <p:cNvPr id="19" name="ZoneTexte 18"/>
          <p:cNvSpPr txBox="1"/>
          <p:nvPr/>
        </p:nvSpPr>
        <p:spPr>
          <a:xfrm>
            <a:off x="674747" y="1474596"/>
            <a:ext cx="4986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emCCD</a:t>
            </a:r>
            <a:r>
              <a:rPr lang="en-US" sz="2400" b="1" dirty="0" smtClean="0"/>
              <a:t>: </a:t>
            </a:r>
            <a:r>
              <a:rPr lang="en-US" sz="2400" dirty="0"/>
              <a:t>Beware: it is </a:t>
            </a:r>
            <a:r>
              <a:rPr lang="en-US" sz="2400" dirty="0" err="1" smtClean="0"/>
              <a:t>emCCD</a:t>
            </a:r>
            <a:r>
              <a:rPr lang="en-US" sz="2400" dirty="0" smtClean="0"/>
              <a:t> </a:t>
            </a:r>
            <a:r>
              <a:rPr lang="en-US" sz="2400" dirty="0"/>
              <a:t>specific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1081147" y="2084196"/>
            <a:ext cx="3454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Quantum efficiency # 90%</a:t>
            </a:r>
            <a:endParaRPr lang="en-US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081147" y="2642996"/>
            <a:ext cx="3014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Amplification process :</a:t>
            </a:r>
            <a:endParaRPr lang="en-US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652647" y="3176396"/>
            <a:ext cx="73891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Avalanche register. Hundreds of pixels, </a:t>
            </a:r>
            <a:r>
              <a:rPr lang="fr-FR" sz="2400" dirty="0" err="1" smtClean="0"/>
              <a:t>each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-FR" sz="2400" dirty="0" err="1" smtClean="0"/>
              <a:t>average</a:t>
            </a:r>
            <a:r>
              <a:rPr lang="fr-FR" sz="2400" dirty="0" smtClean="0"/>
              <a:t> </a:t>
            </a:r>
          </a:p>
          <a:p>
            <a:r>
              <a:rPr lang="fr-FR" sz="2400" dirty="0"/>
              <a:t>	</a:t>
            </a:r>
            <a:r>
              <a:rPr lang="fr-FR" sz="2400" dirty="0" smtClean="0"/>
              <a:t>amplification </a:t>
            </a:r>
            <a:r>
              <a:rPr lang="fr-FR" sz="2400" dirty="0" err="1" smtClean="0"/>
              <a:t>probability</a:t>
            </a:r>
            <a:r>
              <a:rPr lang="fr-FR" sz="2400" dirty="0" smtClean="0"/>
              <a:t> of about 2% </a:t>
            </a:r>
            <a:endParaRPr lang="en-US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652647" y="4268596"/>
            <a:ext cx="1986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Gain a few 10</a:t>
            </a:r>
            <a:r>
              <a:rPr lang="en-US" sz="2400" baseline="30000" dirty="0"/>
              <a:t>3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126019" y="2084196"/>
            <a:ext cx="2936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Dark counts &lt; 0.01 c/s</a:t>
            </a:r>
            <a:endParaRPr lang="en-US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1081147" y="5436996"/>
            <a:ext cx="7970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Single PE spectrum is </a:t>
            </a:r>
            <a:r>
              <a:rPr lang="fr-FR" sz="2400" dirty="0" smtClean="0"/>
              <a:t>about an </a:t>
            </a:r>
            <a:r>
              <a:rPr lang="fr-FR" sz="2400" dirty="0" err="1" smtClean="0"/>
              <a:t>exponential</a:t>
            </a:r>
            <a:r>
              <a:rPr lang="fr-FR" sz="2400" dirty="0" smtClean="0"/>
              <a:t> </a:t>
            </a:r>
            <a:r>
              <a:rPr lang="fr-FR" sz="2400" dirty="0" err="1" smtClean="0"/>
              <a:t>process</a:t>
            </a:r>
            <a:r>
              <a:rPr lang="fr-FR" sz="2400" dirty="0" smtClean="0"/>
              <a:t> of </a:t>
            </a:r>
            <a:r>
              <a:rPr lang="fr-FR" sz="2400" dirty="0" err="1" smtClean="0"/>
              <a:t>mean</a:t>
            </a:r>
            <a:r>
              <a:rPr lang="fr-FR" sz="2400" dirty="0" smtClean="0"/>
              <a:t> =1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24971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056" y="2872692"/>
            <a:ext cx="45720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916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Uncertainty in light measurement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12</a:t>
            </a:fld>
            <a:endParaRPr lang="en-US"/>
          </a:p>
        </p:txBody>
      </p:sp>
      <p:sp>
        <p:nvSpPr>
          <p:cNvPr id="20" name="ZoneTexte 19"/>
          <p:cNvSpPr txBox="1"/>
          <p:nvPr/>
        </p:nvSpPr>
        <p:spPr>
          <a:xfrm>
            <a:off x="1220847" y="3633596"/>
            <a:ext cx="16609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ean = 1</a:t>
            </a:r>
          </a:p>
          <a:p>
            <a:r>
              <a:rPr lang="fr-FR" sz="2400" dirty="0" err="1" smtClean="0"/>
              <a:t>Std</a:t>
            </a:r>
            <a:r>
              <a:rPr lang="fr-FR" sz="2400" dirty="0" smtClean="0"/>
              <a:t>. Dev # 1</a:t>
            </a:r>
            <a:endParaRPr lang="en-US" sz="2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1081147" y="5716396"/>
            <a:ext cx="63129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Pulse time interval in counting mode &gt;&gt; a few </a:t>
            </a:r>
            <a:r>
              <a:rPr lang="en-US" sz="2400" dirty="0" err="1" smtClean="0"/>
              <a:t>ms</a:t>
            </a:r>
            <a:endParaRPr lang="en-US" sz="2400" dirty="0" smtClean="0"/>
          </a:p>
          <a:p>
            <a:r>
              <a:rPr lang="fr-FR" sz="2400" dirty="0"/>
              <a:t>	</a:t>
            </a:r>
            <a:r>
              <a:rPr lang="fr-FR" sz="2400" dirty="0" err="1" smtClean="0"/>
              <a:t>depending</a:t>
            </a:r>
            <a:r>
              <a:rPr lang="fr-FR" sz="2400" dirty="0" smtClean="0"/>
              <a:t> on </a:t>
            </a:r>
            <a:r>
              <a:rPr lang="fr-FR" sz="2400" dirty="0" err="1" smtClean="0"/>
              <a:t>integration</a:t>
            </a:r>
            <a:r>
              <a:rPr lang="fr-FR" sz="2400" dirty="0" smtClean="0"/>
              <a:t> time</a:t>
            </a:r>
            <a:endParaRPr lang="en-US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74747" y="1474596"/>
            <a:ext cx="4986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emCCD</a:t>
            </a:r>
            <a:r>
              <a:rPr lang="en-US" sz="2400" b="1" dirty="0" smtClean="0"/>
              <a:t>: </a:t>
            </a:r>
            <a:r>
              <a:rPr lang="en-US" sz="2400" dirty="0"/>
              <a:t>Beware: it is </a:t>
            </a:r>
            <a:r>
              <a:rPr lang="en-US" sz="2400" dirty="0" err="1" smtClean="0"/>
              <a:t>emCCD</a:t>
            </a:r>
            <a:r>
              <a:rPr lang="en-US" sz="2400" dirty="0" smtClean="0"/>
              <a:t> </a:t>
            </a:r>
            <a:r>
              <a:rPr lang="en-US" sz="2400" dirty="0"/>
              <a:t>specific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081147" y="2084196"/>
            <a:ext cx="3454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Quantum efficiency # 90%</a:t>
            </a:r>
            <a:endParaRPr lang="en-US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5126019" y="2084196"/>
            <a:ext cx="2936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Dark counts &lt; 0.01 c/s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5129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916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Uncertainty in light </a:t>
            </a:r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13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558800" y="2440785"/>
            <a:ext cx="213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Counting mode</a:t>
            </a:r>
            <a:endParaRPr lang="en-US" sz="2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5939899" y="2440785"/>
            <a:ext cx="2402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Integration mode</a:t>
            </a:r>
            <a:endParaRPr lang="en-US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797138" y="1773382"/>
            <a:ext cx="5549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There are two ways to use a photodetector</a:t>
            </a:r>
            <a:endParaRPr lang="en-US" sz="2400" dirty="0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221673" y="4156364"/>
            <a:ext cx="29925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V="1">
            <a:off x="360218" y="2902450"/>
            <a:ext cx="0" cy="1406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5645091" y="4156364"/>
            <a:ext cx="29925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5783636" y="2902450"/>
            <a:ext cx="0" cy="1406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58800" y="4516582"/>
            <a:ext cx="2139047" cy="3463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071858" y="4516582"/>
            <a:ext cx="2139047" cy="3463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rme libre 15"/>
          <p:cNvSpPr/>
          <p:nvPr/>
        </p:nvSpPr>
        <p:spPr>
          <a:xfrm>
            <a:off x="665018" y="3574473"/>
            <a:ext cx="304800" cy="568036"/>
          </a:xfrm>
          <a:custGeom>
            <a:avLst/>
            <a:gdLst>
              <a:gd name="connsiteX0" fmla="*/ 0 w 304800"/>
              <a:gd name="connsiteY0" fmla="*/ 568036 h 568036"/>
              <a:gd name="connsiteX1" fmla="*/ 152400 w 304800"/>
              <a:gd name="connsiteY1" fmla="*/ 0 h 568036"/>
              <a:gd name="connsiteX2" fmla="*/ 304800 w 304800"/>
              <a:gd name="connsiteY2" fmla="*/ 568036 h 56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568036">
                <a:moveTo>
                  <a:pt x="0" y="568036"/>
                </a:moveTo>
                <a:lnTo>
                  <a:pt x="152400" y="0"/>
                </a:lnTo>
                <a:lnTo>
                  <a:pt x="304800" y="56803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orme libre 22"/>
          <p:cNvSpPr/>
          <p:nvPr/>
        </p:nvSpPr>
        <p:spPr>
          <a:xfrm>
            <a:off x="1136073" y="3380509"/>
            <a:ext cx="304800" cy="762000"/>
          </a:xfrm>
          <a:custGeom>
            <a:avLst/>
            <a:gdLst>
              <a:gd name="connsiteX0" fmla="*/ 0 w 304800"/>
              <a:gd name="connsiteY0" fmla="*/ 568036 h 568036"/>
              <a:gd name="connsiteX1" fmla="*/ 152400 w 304800"/>
              <a:gd name="connsiteY1" fmla="*/ 0 h 568036"/>
              <a:gd name="connsiteX2" fmla="*/ 304800 w 304800"/>
              <a:gd name="connsiteY2" fmla="*/ 568036 h 56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568036">
                <a:moveTo>
                  <a:pt x="0" y="568036"/>
                </a:moveTo>
                <a:lnTo>
                  <a:pt x="152400" y="0"/>
                </a:lnTo>
                <a:lnTo>
                  <a:pt x="304800" y="56803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orme libre 23"/>
          <p:cNvSpPr/>
          <p:nvPr/>
        </p:nvSpPr>
        <p:spPr>
          <a:xfrm>
            <a:off x="1925783" y="3678381"/>
            <a:ext cx="304800" cy="464127"/>
          </a:xfrm>
          <a:custGeom>
            <a:avLst/>
            <a:gdLst>
              <a:gd name="connsiteX0" fmla="*/ 0 w 304800"/>
              <a:gd name="connsiteY0" fmla="*/ 568036 h 568036"/>
              <a:gd name="connsiteX1" fmla="*/ 152400 w 304800"/>
              <a:gd name="connsiteY1" fmla="*/ 0 h 568036"/>
              <a:gd name="connsiteX2" fmla="*/ 304800 w 304800"/>
              <a:gd name="connsiteY2" fmla="*/ 568036 h 56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568036">
                <a:moveTo>
                  <a:pt x="0" y="568036"/>
                </a:moveTo>
                <a:lnTo>
                  <a:pt x="152400" y="0"/>
                </a:lnTo>
                <a:lnTo>
                  <a:pt x="304800" y="56803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rme libre 24"/>
          <p:cNvSpPr/>
          <p:nvPr/>
        </p:nvSpPr>
        <p:spPr>
          <a:xfrm>
            <a:off x="2323775" y="3214255"/>
            <a:ext cx="304800" cy="928254"/>
          </a:xfrm>
          <a:custGeom>
            <a:avLst/>
            <a:gdLst>
              <a:gd name="connsiteX0" fmla="*/ 0 w 304800"/>
              <a:gd name="connsiteY0" fmla="*/ 568036 h 568036"/>
              <a:gd name="connsiteX1" fmla="*/ 152400 w 304800"/>
              <a:gd name="connsiteY1" fmla="*/ 0 h 568036"/>
              <a:gd name="connsiteX2" fmla="*/ 304800 w 304800"/>
              <a:gd name="connsiteY2" fmla="*/ 568036 h 56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568036">
                <a:moveTo>
                  <a:pt x="0" y="568036"/>
                </a:moveTo>
                <a:lnTo>
                  <a:pt x="152400" y="0"/>
                </a:lnTo>
                <a:lnTo>
                  <a:pt x="304800" y="568036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Connecteur droit 19"/>
          <p:cNvCxnSpPr/>
          <p:nvPr/>
        </p:nvCxnSpPr>
        <p:spPr>
          <a:xfrm>
            <a:off x="230910" y="4017817"/>
            <a:ext cx="3389745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3078583" y="3669267"/>
            <a:ext cx="1084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threshold</a:t>
            </a:r>
            <a:endParaRPr lang="en-US" dirty="0"/>
          </a:p>
        </p:txBody>
      </p:sp>
      <p:sp>
        <p:nvSpPr>
          <p:cNvPr id="26" name="ZoneTexte 25"/>
          <p:cNvSpPr txBox="1"/>
          <p:nvPr/>
        </p:nvSpPr>
        <p:spPr>
          <a:xfrm>
            <a:off x="568036" y="4493613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30" name="ZoneTexte 29"/>
          <p:cNvSpPr txBox="1"/>
          <p:nvPr/>
        </p:nvSpPr>
        <p:spPr>
          <a:xfrm>
            <a:off x="1079922" y="4493613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31" name="ZoneTexte 30"/>
          <p:cNvSpPr txBox="1"/>
          <p:nvPr/>
        </p:nvSpPr>
        <p:spPr>
          <a:xfrm>
            <a:off x="1813481" y="4493613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32" name="ZoneTexte 31"/>
          <p:cNvSpPr txBox="1"/>
          <p:nvPr/>
        </p:nvSpPr>
        <p:spPr>
          <a:xfrm>
            <a:off x="2267624" y="4493613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27" name="Forme libre 26"/>
          <p:cNvSpPr/>
          <p:nvPr/>
        </p:nvSpPr>
        <p:spPr>
          <a:xfrm>
            <a:off x="6192982" y="3048000"/>
            <a:ext cx="1981200" cy="1108364"/>
          </a:xfrm>
          <a:custGeom>
            <a:avLst/>
            <a:gdLst>
              <a:gd name="connsiteX0" fmla="*/ 0 w 1981200"/>
              <a:gd name="connsiteY0" fmla="*/ 1039091 h 1108364"/>
              <a:gd name="connsiteX1" fmla="*/ 193963 w 1981200"/>
              <a:gd name="connsiteY1" fmla="*/ 0 h 1108364"/>
              <a:gd name="connsiteX2" fmla="*/ 318654 w 1981200"/>
              <a:gd name="connsiteY2" fmla="*/ 443345 h 1108364"/>
              <a:gd name="connsiteX3" fmla="*/ 374073 w 1981200"/>
              <a:gd name="connsiteY3" fmla="*/ 277091 h 1108364"/>
              <a:gd name="connsiteX4" fmla="*/ 568036 w 1981200"/>
              <a:gd name="connsiteY4" fmla="*/ 858982 h 1108364"/>
              <a:gd name="connsiteX5" fmla="*/ 623454 w 1981200"/>
              <a:gd name="connsiteY5" fmla="*/ 568036 h 1108364"/>
              <a:gd name="connsiteX6" fmla="*/ 803563 w 1981200"/>
              <a:gd name="connsiteY6" fmla="*/ 914400 h 1108364"/>
              <a:gd name="connsiteX7" fmla="*/ 955963 w 1981200"/>
              <a:gd name="connsiteY7" fmla="*/ 1094509 h 1108364"/>
              <a:gd name="connsiteX8" fmla="*/ 1343891 w 1981200"/>
              <a:gd name="connsiteY8" fmla="*/ 1108364 h 1108364"/>
              <a:gd name="connsiteX9" fmla="*/ 1371600 w 1981200"/>
              <a:gd name="connsiteY9" fmla="*/ 748145 h 1108364"/>
              <a:gd name="connsiteX10" fmla="*/ 1551709 w 1981200"/>
              <a:gd name="connsiteY10" fmla="*/ 1094509 h 1108364"/>
              <a:gd name="connsiteX11" fmla="*/ 1981200 w 1981200"/>
              <a:gd name="connsiteY11" fmla="*/ 1094509 h 1108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81200" h="1108364">
                <a:moveTo>
                  <a:pt x="0" y="1039091"/>
                </a:moveTo>
                <a:lnTo>
                  <a:pt x="193963" y="0"/>
                </a:lnTo>
                <a:lnTo>
                  <a:pt x="318654" y="443345"/>
                </a:lnTo>
                <a:lnTo>
                  <a:pt x="374073" y="277091"/>
                </a:lnTo>
                <a:lnTo>
                  <a:pt x="568036" y="858982"/>
                </a:lnTo>
                <a:lnTo>
                  <a:pt x="623454" y="568036"/>
                </a:lnTo>
                <a:lnTo>
                  <a:pt x="803563" y="914400"/>
                </a:lnTo>
                <a:lnTo>
                  <a:pt x="955963" y="1094509"/>
                </a:lnTo>
                <a:lnTo>
                  <a:pt x="1343891" y="1108364"/>
                </a:lnTo>
                <a:lnTo>
                  <a:pt x="1371600" y="748145"/>
                </a:lnTo>
                <a:lnTo>
                  <a:pt x="1551709" y="1094509"/>
                </a:lnTo>
                <a:lnTo>
                  <a:pt x="1981200" y="109450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ZoneTexte 27"/>
          <p:cNvSpPr txBox="1"/>
          <p:nvPr/>
        </p:nvSpPr>
        <p:spPr>
          <a:xfrm>
            <a:off x="2898654" y="451658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=4</a:t>
            </a:r>
            <a:endParaRPr lang="en-US" dirty="0"/>
          </a:p>
        </p:txBody>
      </p:sp>
      <p:sp>
        <p:nvSpPr>
          <p:cNvPr id="35" name="ZoneTexte 34"/>
          <p:cNvSpPr txBox="1"/>
          <p:nvPr/>
        </p:nvSpPr>
        <p:spPr>
          <a:xfrm>
            <a:off x="8262135" y="4516582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=6.37</a:t>
            </a:r>
            <a:endParaRPr lang="en-US" dirty="0"/>
          </a:p>
        </p:txBody>
      </p:sp>
      <p:sp>
        <p:nvSpPr>
          <p:cNvPr id="29" name="ZoneTexte 28"/>
          <p:cNvSpPr txBox="1"/>
          <p:nvPr/>
        </p:nvSpPr>
        <p:spPr>
          <a:xfrm>
            <a:off x="6665032" y="4493613"/>
            <a:ext cx="95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Int. gate</a:t>
            </a:r>
            <a:endParaRPr lang="en-US" dirty="0"/>
          </a:p>
        </p:txBody>
      </p:sp>
      <p:sp>
        <p:nvSpPr>
          <p:cNvPr id="33" name="ZoneTexte 32"/>
          <p:cNvSpPr txBox="1"/>
          <p:nvPr/>
        </p:nvSpPr>
        <p:spPr>
          <a:xfrm>
            <a:off x="554778" y="5006231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CCD!</a:t>
            </a:r>
            <a:endParaRPr lang="en-US" dirty="0"/>
          </a:p>
        </p:txBody>
      </p:sp>
      <p:sp>
        <p:nvSpPr>
          <p:cNvPr id="38" name="ZoneTexte 37"/>
          <p:cNvSpPr txBox="1"/>
          <p:nvPr/>
        </p:nvSpPr>
        <p:spPr>
          <a:xfrm>
            <a:off x="6071858" y="5006231"/>
            <a:ext cx="1362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detectors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16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916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Uncertainty in light </a:t>
            </a:r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14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558800" y="1623367"/>
            <a:ext cx="213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Counting mode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495820" y="2273927"/>
                <a:ext cx="6131294" cy="8427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𝑚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r>
                        <a:rPr lang="fr-FR" sz="2400" b="0" i="1" smtClean="0">
                          <a:latin typeface="Cambria Math"/>
                        </a:rPr>
                        <m:t>𝑄</m:t>
                      </m:r>
                      <m:r>
                        <a:rPr lang="en-US" sz="2400" i="1">
                          <a:latin typeface="Cambria Math"/>
                        </a:rPr>
                        <m:t>𝑒𝑓𝑓</m:t>
                      </m:r>
                      <m:r>
                        <a:rPr lang="en-US" sz="2400" i="1">
                          <a:latin typeface="Cambria Math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/>
                            </a:rPr>
                          </m:ctrlPr>
                        </m:accPr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d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h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𝜈</m:t>
                                  </m:r>
                                </m:sub>
                              </m:sSub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d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</m:e>
                      </m:acc>
                      <m:r>
                        <a:rPr lang="en-US" sz="2400" i="1">
                          <a:latin typeface="Cambria Math"/>
                        </a:rPr>
                        <m:t>∙∆</m:t>
                      </m:r>
                      <m:r>
                        <a:rPr lang="en-US" sz="2400" i="1">
                          <a:latin typeface="Cambria Math"/>
                        </a:rPr>
                        <m:t>𝑇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𝑑𝑎𝑟𝑘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∙∆</m:t>
                      </m:r>
                      <m:r>
                        <a:rPr lang="en-US" sz="2400" i="1">
                          <a:latin typeface="Cambria Math"/>
                        </a:rPr>
                        <m:t>𝑇</m:t>
                      </m:r>
                      <m:r>
                        <a:rPr lang="en-US" sz="2400" i="1">
                          <a:latin typeface="Cambria Math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𝑑𝑎𝑟𝑘</m:t>
                              </m:r>
                            </m:sub>
                          </m:sSub>
                        </m:e>
                      </m:acc>
                      <m:r>
                        <a:rPr lang="en-US" sz="2400" i="1">
                          <a:latin typeface="Cambria Math"/>
                        </a:rPr>
                        <m:t>∙∆</m:t>
                      </m:r>
                      <m:r>
                        <a:rPr lang="en-US" sz="2400" i="1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820" y="2273927"/>
                <a:ext cx="6131294" cy="8427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5135276" y="3583700"/>
            <a:ext cx="380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« </a:t>
            </a:r>
            <a:r>
              <a:rPr lang="fr-FR" dirty="0" err="1" smtClean="0"/>
              <a:t>zero</a:t>
            </a:r>
            <a:r>
              <a:rPr lang="fr-FR" dirty="0" smtClean="0"/>
              <a:t> »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measurement</a:t>
            </a:r>
            <a:endParaRPr lang="en-US" dirty="0"/>
          </a:p>
        </p:txBody>
      </p:sp>
      <p:sp>
        <p:nvSpPr>
          <p:cNvPr id="6" name="Forme libre 5"/>
          <p:cNvSpPr/>
          <p:nvPr/>
        </p:nvSpPr>
        <p:spPr>
          <a:xfrm>
            <a:off x="5928554" y="3022600"/>
            <a:ext cx="726293" cy="508000"/>
          </a:xfrm>
          <a:custGeom>
            <a:avLst/>
            <a:gdLst>
              <a:gd name="connsiteX0" fmla="*/ 484946 w 726293"/>
              <a:gd name="connsiteY0" fmla="*/ 508000 h 508000"/>
              <a:gd name="connsiteX1" fmla="*/ 2346 w 726293"/>
              <a:gd name="connsiteY1" fmla="*/ 203200 h 508000"/>
              <a:gd name="connsiteX2" fmla="*/ 662746 w 726293"/>
              <a:gd name="connsiteY2" fmla="*/ 254000 h 508000"/>
              <a:gd name="connsiteX3" fmla="*/ 662746 w 726293"/>
              <a:gd name="connsiteY3" fmla="*/ 0 h 50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293" h="508000">
                <a:moveTo>
                  <a:pt x="484946" y="508000"/>
                </a:moveTo>
                <a:cubicBezTo>
                  <a:pt x="228829" y="376766"/>
                  <a:pt x="-27287" y="245533"/>
                  <a:pt x="2346" y="203200"/>
                </a:cubicBezTo>
                <a:cubicBezTo>
                  <a:pt x="31979" y="160867"/>
                  <a:pt x="552679" y="287867"/>
                  <a:pt x="662746" y="254000"/>
                </a:cubicBezTo>
                <a:cubicBezTo>
                  <a:pt x="772813" y="220133"/>
                  <a:pt x="717779" y="110066"/>
                  <a:pt x="662746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ZoneTexte 12"/>
          <p:cNvSpPr txBox="1"/>
          <p:nvPr/>
        </p:nvSpPr>
        <p:spPr>
          <a:xfrm>
            <a:off x="776730" y="3768366"/>
            <a:ext cx="84827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Zeroing is often a difficult task: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it shall be done for a </a:t>
            </a:r>
            <a:r>
              <a:rPr lang="en-US" sz="2400" u="sng" dirty="0" smtClean="0"/>
              <a:t>duration longer than experiment</a:t>
            </a:r>
          </a:p>
          <a:p>
            <a:r>
              <a:rPr lang="en-US" sz="2400" dirty="0" smtClean="0"/>
              <a:t>	in order its uncertainty stay lower than experiment’s one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You must </a:t>
            </a:r>
            <a:r>
              <a:rPr lang="en-US" sz="2400" u="sng" dirty="0" smtClean="0"/>
              <a:t>check its stationarity </a:t>
            </a:r>
            <a:r>
              <a:rPr lang="en-US" sz="2400" dirty="0" smtClean="0"/>
              <a:t>(i.e. it doesn’t vary, or if it does,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at what speed) 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4" y="4219216"/>
            <a:ext cx="7937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776730" y="5888504"/>
            <a:ext cx="6540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Counting mode is “not” affected by gain variations.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0564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916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Uncertainty in light </a:t>
            </a:r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15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558800" y="1623367"/>
            <a:ext cx="3349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Charge integration mode</a:t>
            </a:r>
            <a:endParaRPr lang="en-US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870794" y="2324099"/>
            <a:ext cx="76672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Same requirements for signal as in counting mode except: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You must </a:t>
            </a:r>
            <a:r>
              <a:rPr lang="en-US" sz="2400" b="1" dirty="0" smtClean="0"/>
              <a:t>check the gain </a:t>
            </a:r>
            <a:r>
              <a:rPr lang="en-US" sz="2400" dirty="0" smtClean="0"/>
              <a:t>of the system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="1" dirty="0" smtClean="0"/>
              <a:t>Statistics</a:t>
            </a:r>
            <a:r>
              <a:rPr lang="en-US" sz="2400" dirty="0" smtClean="0"/>
              <a:t> plays us some funny tricks</a:t>
            </a:r>
            <a:endParaRPr lang="en-US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558800" y="3745468"/>
            <a:ext cx="7686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do not measure                                with fluctuations on N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221307" y="3752502"/>
                <a:ext cx="19896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𝑚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𝐺𝑎𝑖𝑛</m:t>
                      </m:r>
                      <m:r>
                        <a:rPr lang="en-US" sz="2400" i="1">
                          <a:latin typeface="Cambria Math"/>
                        </a:rPr>
                        <m:t>∙</m:t>
                      </m:r>
                      <m:r>
                        <a:rPr lang="en-US" sz="2400" i="1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307" y="3752502"/>
                <a:ext cx="1989647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/>
          <p:cNvSpPr txBox="1"/>
          <p:nvPr/>
        </p:nvSpPr>
        <p:spPr>
          <a:xfrm>
            <a:off x="558800" y="4545568"/>
            <a:ext cx="73573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But, in fact                            with both fluctuations on</a:t>
            </a:r>
          </a:p>
          <a:p>
            <a:endParaRPr lang="en-US" sz="2400" dirty="0" smtClean="0"/>
          </a:p>
          <a:p>
            <a:r>
              <a:rPr lang="en-US" sz="2400" dirty="0" smtClean="0"/>
              <a:t>	the number of PEs </a:t>
            </a:r>
            <a:r>
              <a:rPr lang="en-US" sz="2400" b="1" dirty="0" smtClean="0"/>
              <a:t>and</a:t>
            </a:r>
            <a:r>
              <a:rPr lang="en-US" sz="2400" dirty="0" smtClean="0"/>
              <a:t> individual gain for each PE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159303" y="4336156"/>
                <a:ext cx="1641988" cy="986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𝑚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/>
                            </a:rPr>
                            <m:t>𝑁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𝑔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303" y="4336156"/>
                <a:ext cx="1641988" cy="98655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9003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440551"/>
            <a:ext cx="2520000" cy="15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916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Uncertainty in light </a:t>
            </a:r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16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558800" y="1243416"/>
            <a:ext cx="3349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Charge integration mode</a:t>
            </a:r>
            <a:endParaRPr lang="en-US" sz="2400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74301"/>
            <a:ext cx="2520000" cy="15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758851"/>
            <a:ext cx="2520000" cy="15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849707" y="2710596"/>
                <a:ext cx="19896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𝑚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𝐺𝑎𝑖𝑛</m:t>
                      </m:r>
                      <m:r>
                        <a:rPr lang="en-US" sz="2400" i="1">
                          <a:latin typeface="Cambria Math"/>
                        </a:rPr>
                        <m:t>∙</m:t>
                      </m:r>
                      <m:r>
                        <a:rPr lang="en-US" sz="2400" i="1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707" y="2710596"/>
                <a:ext cx="1989647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/>
          <p:cNvSpPr txBox="1"/>
          <p:nvPr/>
        </p:nvSpPr>
        <p:spPr>
          <a:xfrm>
            <a:off x="914400" y="1717253"/>
            <a:ext cx="43783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fact, our measurement can be seen as an</a:t>
            </a:r>
          </a:p>
          <a:p>
            <a:r>
              <a:rPr lang="en-US" dirty="0" smtClean="0"/>
              <a:t>Experiment on both number of Pes and gain.</a:t>
            </a:r>
          </a:p>
          <a:p>
            <a:r>
              <a:rPr lang="en-US" dirty="0" smtClean="0"/>
              <a:t>This way :</a:t>
            </a:r>
            <a:endParaRPr lang="en-US" dirty="0"/>
          </a:p>
        </p:txBody>
      </p:sp>
      <p:sp>
        <p:nvSpPr>
          <p:cNvPr id="18" name="ZoneTexte 17"/>
          <p:cNvSpPr txBox="1"/>
          <p:nvPr/>
        </p:nvSpPr>
        <p:spPr>
          <a:xfrm>
            <a:off x="914400" y="3233139"/>
            <a:ext cx="3930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Gives rise to the combined uncertainty 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736983" y="3650535"/>
                <a:ext cx="4385175" cy="5368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𝑔𝑎𝑖𝑛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𝑁</m:t>
                              </m:r>
                            </m:sub>
                          </m:sSub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𝑁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𝑔𝑎𝑖𝑛</m:t>
                              </m:r>
                            </m:sub>
                          </m:sSub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83" y="3650535"/>
                <a:ext cx="4385175" cy="53681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ZoneTexte 19"/>
          <p:cNvSpPr txBox="1"/>
          <p:nvPr/>
        </p:nvSpPr>
        <p:spPr>
          <a:xfrm>
            <a:off x="914400" y="4295239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951685" y="4639171"/>
                <a:ext cx="1439305" cy="502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𝑁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</a:rPr>
                            <m:t>𝑁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685" y="4639171"/>
                <a:ext cx="1439305" cy="50276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ZoneTexte 21"/>
          <p:cNvSpPr txBox="1"/>
          <p:nvPr/>
        </p:nvSpPr>
        <p:spPr>
          <a:xfrm>
            <a:off x="2603312" y="473128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and,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351798" y="4493506"/>
                <a:ext cx="2279342" cy="8023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𝑔𝑎𝑖𝑛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𝑔𝑎𝑖𝑛</m:t>
                              </m:r>
                              <m:r>
                                <a:rPr lang="fr-FR" sz="2400" b="0" i="1" smtClean="0">
                                  <a:latin typeface="Cambria Math"/>
                                </a:rPr>
                                <m:t>𝑃𝐸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𝑁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1798" y="4493506"/>
                <a:ext cx="2279342" cy="8023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807532" y="5304536"/>
                <a:ext cx="4887428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en-US" sz="2400" i="1">
                          <a:latin typeface="Cambria Math"/>
                        </a:rPr>
                        <m:t>𝑔𝑎𝑖𝑛</m:t>
                      </m:r>
                      <m:r>
                        <a:rPr lang="en-US" sz="2400" i="1">
                          <a:latin typeface="Cambria Math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</a:rPr>
                            <m:t>𝑁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/>
                                                </a:rPr>
                                                <m:t>𝑔𝑎𝑖𝑛𝑃𝐸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sz="2400" i="1">
                                              <a:latin typeface="Cambria Math"/>
                                            </a:rPr>
                                            <m:t>𝑔𝑎𝑖𝑛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532" y="5304536"/>
                <a:ext cx="4887428" cy="118352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lèche droite 16"/>
          <p:cNvSpPr/>
          <p:nvPr/>
        </p:nvSpPr>
        <p:spPr>
          <a:xfrm>
            <a:off x="292483" y="5765799"/>
            <a:ext cx="444500" cy="499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ZoneTexte 18"/>
          <p:cNvSpPr txBox="1"/>
          <p:nvPr/>
        </p:nvSpPr>
        <p:spPr>
          <a:xfrm>
            <a:off x="6897637" y="180958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C000"/>
                </a:solidFill>
              </a:rPr>
              <a:t>0.5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6867980" y="341780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C000"/>
                </a:solidFill>
              </a:rPr>
              <a:t>0.05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985000" y="51198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C000"/>
                </a:solidFill>
              </a:rPr>
              <a:t>1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8205737" y="180958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1.25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8205737" y="341780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1.00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205737" y="511987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2.00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4381500" y="4479905"/>
            <a:ext cx="1313460" cy="43604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Ellipse 34"/>
          <p:cNvSpPr/>
          <p:nvPr/>
        </p:nvSpPr>
        <p:spPr>
          <a:xfrm>
            <a:off x="3310027" y="5295906"/>
            <a:ext cx="2468473" cy="1192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7164696" y="6303400"/>
            <a:ext cx="1176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100 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361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916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Uncertainty in light </a:t>
            </a:r>
            <a:r>
              <a:rPr lang="en-US" dirty="0" smtClean="0"/>
              <a:t>measurement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17</a:t>
            </a:fld>
            <a:endParaRPr lang="en-US"/>
          </a:p>
        </p:txBody>
      </p:sp>
      <p:sp>
        <p:nvSpPr>
          <p:cNvPr id="28" name="ZoneTexte 27"/>
          <p:cNvSpPr txBox="1"/>
          <p:nvPr/>
        </p:nvSpPr>
        <p:spPr>
          <a:xfrm>
            <a:off x="1136419" y="6358848"/>
            <a:ext cx="157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That’s all folks!</a:t>
            </a:r>
            <a:endParaRPr lang="en-US" dirty="0"/>
          </a:p>
        </p:txBody>
      </p:sp>
      <p:sp>
        <p:nvSpPr>
          <p:cNvPr id="29" name="Bouton d'action : Accueil 28">
            <a:hlinkClick r:id="" action="ppaction://hlinkshowjump?jump=firstslide" highlightClick="1"/>
          </p:cNvPr>
          <p:cNvSpPr/>
          <p:nvPr/>
        </p:nvSpPr>
        <p:spPr>
          <a:xfrm>
            <a:off x="345155" y="5877271"/>
            <a:ext cx="666750" cy="819150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345155" y="4581236"/>
            <a:ext cx="59586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This </a:t>
            </a:r>
            <a:r>
              <a:rPr lang="fr-FR" sz="2400" dirty="0" err="1" smtClean="0"/>
              <a:t>was</a:t>
            </a:r>
            <a:r>
              <a:rPr lang="fr-FR" sz="2400" dirty="0" smtClean="0"/>
              <a:t> the trick of the light*</a:t>
            </a:r>
            <a:r>
              <a:rPr lang="en-US" sz="2400" dirty="0" smtClean="0"/>
              <a:t>: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gain is not necessary your best friend…</a:t>
            </a:r>
            <a:endParaRPr lang="fr-FR" sz="24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6184900" y="5877271"/>
            <a:ext cx="1332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* </a:t>
            </a:r>
            <a:r>
              <a:rPr lang="fr-FR" dirty="0" err="1" smtClean="0"/>
              <a:t>Thx</a:t>
            </a:r>
            <a:r>
              <a:rPr lang="fr-FR" dirty="0" smtClean="0"/>
              <a:t>, Mike!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345155" y="1602370"/>
            <a:ext cx="673235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a specific application,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you shall check every aspect of your detector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err="1" smtClean="0"/>
              <a:t>Qeff</a:t>
            </a:r>
            <a:endParaRPr lang="en-US" sz="24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Dark counts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Unique PE spectrum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dirty="0" smtClean="0"/>
              <a:t>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126182" y="2756532"/>
            <a:ext cx="3148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see if another one couldn’t</a:t>
            </a:r>
          </a:p>
          <a:p>
            <a:r>
              <a:rPr lang="en-US" dirty="0" smtClean="0"/>
              <a:t>give better results…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23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916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Uncertainty in light measurement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267164" y="1477120"/>
            <a:ext cx="3037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the charges domain:</a:t>
            </a:r>
            <a:endParaRPr lang="en-US" sz="2400" dirty="0"/>
          </a:p>
        </p:txBody>
      </p:sp>
      <p:grpSp>
        <p:nvGrpSpPr>
          <p:cNvPr id="7" name="Groupe 6"/>
          <p:cNvGrpSpPr/>
          <p:nvPr/>
        </p:nvGrpSpPr>
        <p:grpSpPr>
          <a:xfrm rot="3559344">
            <a:off x="637710" y="3030888"/>
            <a:ext cx="1892300" cy="266781"/>
            <a:chOff x="977900" y="2692319"/>
            <a:chExt cx="7023100" cy="1473363"/>
          </a:xfrm>
        </p:grpSpPr>
        <p:sp>
          <p:nvSpPr>
            <p:cNvPr id="9" name="Forme libre 8"/>
            <p:cNvSpPr/>
            <p:nvPr/>
          </p:nvSpPr>
          <p:spPr>
            <a:xfrm>
              <a:off x="977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orme libre 9"/>
            <p:cNvSpPr/>
            <p:nvPr/>
          </p:nvSpPr>
          <p:spPr>
            <a:xfrm rot="10800000">
              <a:off x="1663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2374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orme libre 11"/>
            <p:cNvSpPr/>
            <p:nvPr/>
          </p:nvSpPr>
          <p:spPr>
            <a:xfrm rot="10800000">
              <a:off x="3060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3771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orme libre 13"/>
            <p:cNvSpPr/>
            <p:nvPr/>
          </p:nvSpPr>
          <p:spPr>
            <a:xfrm rot="10800000">
              <a:off x="4457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51562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orme libre 15"/>
            <p:cNvSpPr/>
            <p:nvPr/>
          </p:nvSpPr>
          <p:spPr>
            <a:xfrm rot="10800000">
              <a:off x="58420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Connecteur droit avec flèche 16"/>
            <p:cNvCxnSpPr/>
            <p:nvPr/>
          </p:nvCxnSpPr>
          <p:spPr>
            <a:xfrm>
              <a:off x="6540500" y="3403601"/>
              <a:ext cx="14605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3559344">
            <a:off x="1223226" y="3030889"/>
            <a:ext cx="1892300" cy="266781"/>
            <a:chOff x="977900" y="2692319"/>
            <a:chExt cx="7023100" cy="1473363"/>
          </a:xfrm>
        </p:grpSpPr>
        <p:sp>
          <p:nvSpPr>
            <p:cNvPr id="19" name="Forme libre 18"/>
            <p:cNvSpPr/>
            <p:nvPr/>
          </p:nvSpPr>
          <p:spPr>
            <a:xfrm>
              <a:off x="977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orme libre 19"/>
            <p:cNvSpPr/>
            <p:nvPr/>
          </p:nvSpPr>
          <p:spPr>
            <a:xfrm rot="10800000">
              <a:off x="1663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orme libre 20"/>
            <p:cNvSpPr/>
            <p:nvPr/>
          </p:nvSpPr>
          <p:spPr>
            <a:xfrm>
              <a:off x="2374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orme libre 21"/>
            <p:cNvSpPr/>
            <p:nvPr/>
          </p:nvSpPr>
          <p:spPr>
            <a:xfrm rot="10800000">
              <a:off x="3060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orme libre 22"/>
            <p:cNvSpPr/>
            <p:nvPr/>
          </p:nvSpPr>
          <p:spPr>
            <a:xfrm>
              <a:off x="3771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orme libre 23"/>
            <p:cNvSpPr/>
            <p:nvPr/>
          </p:nvSpPr>
          <p:spPr>
            <a:xfrm rot="10800000">
              <a:off x="4457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orme libre 24"/>
            <p:cNvSpPr/>
            <p:nvPr/>
          </p:nvSpPr>
          <p:spPr>
            <a:xfrm>
              <a:off x="51562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orme libre 25"/>
            <p:cNvSpPr/>
            <p:nvPr/>
          </p:nvSpPr>
          <p:spPr>
            <a:xfrm rot="10800000">
              <a:off x="58420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Connecteur droit avec flèche 26"/>
            <p:cNvCxnSpPr/>
            <p:nvPr/>
          </p:nvCxnSpPr>
          <p:spPr>
            <a:xfrm>
              <a:off x="6540500" y="3403601"/>
              <a:ext cx="14605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e 27"/>
          <p:cNvGrpSpPr/>
          <p:nvPr/>
        </p:nvGrpSpPr>
        <p:grpSpPr>
          <a:xfrm rot="3559344">
            <a:off x="1996568" y="3030890"/>
            <a:ext cx="1892300" cy="266781"/>
            <a:chOff x="977900" y="2692319"/>
            <a:chExt cx="7023100" cy="1473363"/>
          </a:xfrm>
        </p:grpSpPr>
        <p:sp>
          <p:nvSpPr>
            <p:cNvPr id="29" name="Forme libre 28"/>
            <p:cNvSpPr/>
            <p:nvPr/>
          </p:nvSpPr>
          <p:spPr>
            <a:xfrm>
              <a:off x="977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orme libre 29"/>
            <p:cNvSpPr/>
            <p:nvPr/>
          </p:nvSpPr>
          <p:spPr>
            <a:xfrm rot="10800000">
              <a:off x="1663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orme libre 30"/>
            <p:cNvSpPr/>
            <p:nvPr/>
          </p:nvSpPr>
          <p:spPr>
            <a:xfrm>
              <a:off x="2374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orme libre 31"/>
            <p:cNvSpPr/>
            <p:nvPr/>
          </p:nvSpPr>
          <p:spPr>
            <a:xfrm rot="10800000">
              <a:off x="3060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orme libre 32"/>
            <p:cNvSpPr/>
            <p:nvPr/>
          </p:nvSpPr>
          <p:spPr>
            <a:xfrm>
              <a:off x="3771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orme libre 33"/>
            <p:cNvSpPr/>
            <p:nvPr/>
          </p:nvSpPr>
          <p:spPr>
            <a:xfrm rot="10800000">
              <a:off x="4457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orme libre 34"/>
            <p:cNvSpPr/>
            <p:nvPr/>
          </p:nvSpPr>
          <p:spPr>
            <a:xfrm>
              <a:off x="51562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orme libre 35"/>
            <p:cNvSpPr/>
            <p:nvPr/>
          </p:nvSpPr>
          <p:spPr>
            <a:xfrm rot="10800000">
              <a:off x="58420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Connecteur droit avec flèche 36"/>
            <p:cNvCxnSpPr/>
            <p:nvPr/>
          </p:nvCxnSpPr>
          <p:spPr>
            <a:xfrm>
              <a:off x="6540500" y="3403601"/>
              <a:ext cx="14605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e 37"/>
          <p:cNvGrpSpPr/>
          <p:nvPr/>
        </p:nvGrpSpPr>
        <p:grpSpPr>
          <a:xfrm rot="3559344">
            <a:off x="2411608" y="3030891"/>
            <a:ext cx="1892300" cy="266781"/>
            <a:chOff x="977900" y="2692319"/>
            <a:chExt cx="7023100" cy="1473363"/>
          </a:xfrm>
        </p:grpSpPr>
        <p:sp>
          <p:nvSpPr>
            <p:cNvPr id="39" name="Forme libre 38"/>
            <p:cNvSpPr/>
            <p:nvPr/>
          </p:nvSpPr>
          <p:spPr>
            <a:xfrm>
              <a:off x="977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orme libre 39"/>
            <p:cNvSpPr/>
            <p:nvPr/>
          </p:nvSpPr>
          <p:spPr>
            <a:xfrm rot="10800000">
              <a:off x="1663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orme libre 40"/>
            <p:cNvSpPr/>
            <p:nvPr/>
          </p:nvSpPr>
          <p:spPr>
            <a:xfrm>
              <a:off x="2374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orme libre 41"/>
            <p:cNvSpPr/>
            <p:nvPr/>
          </p:nvSpPr>
          <p:spPr>
            <a:xfrm rot="10800000">
              <a:off x="3060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orme libre 42"/>
            <p:cNvSpPr/>
            <p:nvPr/>
          </p:nvSpPr>
          <p:spPr>
            <a:xfrm>
              <a:off x="3771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orme libre 43"/>
            <p:cNvSpPr/>
            <p:nvPr/>
          </p:nvSpPr>
          <p:spPr>
            <a:xfrm rot="10800000">
              <a:off x="4457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orme libre 44"/>
            <p:cNvSpPr/>
            <p:nvPr/>
          </p:nvSpPr>
          <p:spPr>
            <a:xfrm>
              <a:off x="51562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orme libre 45"/>
            <p:cNvSpPr/>
            <p:nvPr/>
          </p:nvSpPr>
          <p:spPr>
            <a:xfrm rot="10800000">
              <a:off x="58420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Connecteur droit avec flèche 46"/>
            <p:cNvCxnSpPr/>
            <p:nvPr/>
          </p:nvCxnSpPr>
          <p:spPr>
            <a:xfrm>
              <a:off x="6540500" y="3403601"/>
              <a:ext cx="14605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e 47"/>
          <p:cNvGrpSpPr/>
          <p:nvPr/>
        </p:nvGrpSpPr>
        <p:grpSpPr>
          <a:xfrm rot="3559344">
            <a:off x="3519964" y="3030892"/>
            <a:ext cx="1892300" cy="266781"/>
            <a:chOff x="977900" y="2692319"/>
            <a:chExt cx="7023100" cy="1473363"/>
          </a:xfrm>
        </p:grpSpPr>
        <p:sp>
          <p:nvSpPr>
            <p:cNvPr id="49" name="Forme libre 48"/>
            <p:cNvSpPr/>
            <p:nvPr/>
          </p:nvSpPr>
          <p:spPr>
            <a:xfrm>
              <a:off x="977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orme libre 49"/>
            <p:cNvSpPr/>
            <p:nvPr/>
          </p:nvSpPr>
          <p:spPr>
            <a:xfrm rot="10800000">
              <a:off x="1663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orme libre 50"/>
            <p:cNvSpPr/>
            <p:nvPr/>
          </p:nvSpPr>
          <p:spPr>
            <a:xfrm>
              <a:off x="2374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orme libre 51"/>
            <p:cNvSpPr/>
            <p:nvPr/>
          </p:nvSpPr>
          <p:spPr>
            <a:xfrm rot="10800000">
              <a:off x="3060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orme libre 52"/>
            <p:cNvSpPr/>
            <p:nvPr/>
          </p:nvSpPr>
          <p:spPr>
            <a:xfrm>
              <a:off x="3771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orme libre 53"/>
            <p:cNvSpPr/>
            <p:nvPr/>
          </p:nvSpPr>
          <p:spPr>
            <a:xfrm rot="10800000">
              <a:off x="4457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orme libre 54"/>
            <p:cNvSpPr/>
            <p:nvPr/>
          </p:nvSpPr>
          <p:spPr>
            <a:xfrm>
              <a:off x="51562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orme libre 55"/>
            <p:cNvSpPr/>
            <p:nvPr/>
          </p:nvSpPr>
          <p:spPr>
            <a:xfrm rot="10800000">
              <a:off x="58420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Connecteur droit avec flèche 56"/>
            <p:cNvCxnSpPr/>
            <p:nvPr/>
          </p:nvCxnSpPr>
          <p:spPr>
            <a:xfrm>
              <a:off x="6540500" y="3403601"/>
              <a:ext cx="14605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1588613" y="3975671"/>
            <a:ext cx="3842350" cy="672528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106323" y="4081102"/>
            <a:ext cx="990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1 pixel</a:t>
            </a:r>
            <a:endParaRPr lang="en-US" sz="2400" dirty="0"/>
          </a:p>
        </p:txBody>
      </p:sp>
      <p:sp>
        <p:nvSpPr>
          <p:cNvPr id="60" name="Ellipse 59"/>
          <p:cNvSpPr/>
          <p:nvPr/>
        </p:nvSpPr>
        <p:spPr>
          <a:xfrm>
            <a:off x="3368861" y="4018173"/>
            <a:ext cx="139700" cy="10543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Ellipse 60"/>
          <p:cNvSpPr/>
          <p:nvPr/>
        </p:nvSpPr>
        <p:spPr>
          <a:xfrm>
            <a:off x="4882952" y="4018173"/>
            <a:ext cx="139700" cy="10543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Ellipse 61"/>
          <p:cNvSpPr/>
          <p:nvPr/>
        </p:nvSpPr>
        <p:spPr>
          <a:xfrm>
            <a:off x="2578225" y="4018173"/>
            <a:ext cx="139700" cy="10543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Ellipse 62"/>
          <p:cNvSpPr/>
          <p:nvPr/>
        </p:nvSpPr>
        <p:spPr>
          <a:xfrm>
            <a:off x="1970160" y="4018172"/>
            <a:ext cx="139700" cy="10543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Ellipse 63"/>
          <p:cNvSpPr/>
          <p:nvPr/>
        </p:nvSpPr>
        <p:spPr>
          <a:xfrm>
            <a:off x="3050231" y="4437336"/>
            <a:ext cx="139700" cy="10543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Ellipse 64"/>
          <p:cNvSpPr/>
          <p:nvPr/>
        </p:nvSpPr>
        <p:spPr>
          <a:xfrm>
            <a:off x="3245121" y="4437336"/>
            <a:ext cx="139700" cy="10543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Ellipse 65"/>
          <p:cNvSpPr/>
          <p:nvPr/>
        </p:nvSpPr>
        <p:spPr>
          <a:xfrm>
            <a:off x="3439938" y="4437336"/>
            <a:ext cx="139700" cy="10543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Ellipse 58"/>
          <p:cNvSpPr/>
          <p:nvPr/>
        </p:nvSpPr>
        <p:spPr>
          <a:xfrm>
            <a:off x="3047671" y="5073650"/>
            <a:ext cx="467039" cy="4670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Ellipse 68"/>
          <p:cNvSpPr/>
          <p:nvPr/>
        </p:nvSpPr>
        <p:spPr>
          <a:xfrm>
            <a:off x="3047671" y="5307169"/>
            <a:ext cx="467039" cy="4670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Connecteur droit avec flèche 67"/>
          <p:cNvCxnSpPr/>
          <p:nvPr/>
        </p:nvCxnSpPr>
        <p:spPr>
          <a:xfrm flipV="1">
            <a:off x="3276871" y="5187950"/>
            <a:ext cx="0" cy="482600"/>
          </a:xfrm>
          <a:prstGeom prst="straightConnector1">
            <a:avLst/>
          </a:prstGeom>
          <a:noFill/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1" name="Connecteur droit 70"/>
          <p:cNvCxnSpPr/>
          <p:nvPr/>
        </p:nvCxnSpPr>
        <p:spPr>
          <a:xfrm>
            <a:off x="3277816" y="4648199"/>
            <a:ext cx="0" cy="406401"/>
          </a:xfrm>
          <a:prstGeom prst="line">
            <a:avLst/>
          </a:prstGeom>
          <a:noFill/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Rectangle 71"/>
              <p:cNvSpPr/>
              <p:nvPr/>
            </p:nvSpPr>
            <p:spPr>
              <a:xfrm>
                <a:off x="5556805" y="3101409"/>
                <a:ext cx="3183115" cy="8427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𝑃𝐸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r>
                        <a:rPr lang="en-US" sz="2400" i="1" smtClean="0">
                          <a:latin typeface="Cambria Math"/>
                        </a:rPr>
                        <m:t>𝑄𝑒𝑓𝑓</m:t>
                      </m:r>
                      <m:r>
                        <a:rPr lang="en-US" sz="2400" i="1" smtClean="0">
                          <a:latin typeface="Cambria Math"/>
                        </a:rPr>
                        <m:t>∙</m:t>
                      </m:r>
                      <m:acc>
                        <m:accPr>
                          <m:chr m:val="̅"/>
                          <m:ctrlPr>
                            <a:rPr lang="en-US" sz="2400" i="1">
                              <a:latin typeface="Cambria Math"/>
                            </a:rPr>
                          </m:ctrlPr>
                        </m:accPr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d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/>
                                    </a:rPr>
                                    <m:t>h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𝜈</m:t>
                                  </m:r>
                                </m:sub>
                              </m:sSub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d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</m:e>
                      </m:acc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∙∆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𝑇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2" name="Rectangle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6805" y="3101409"/>
                <a:ext cx="3183115" cy="8427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5556805" y="4542767"/>
                <a:ext cx="24421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/>
                        </a:rPr>
                        <m:t>𝑇h</m:t>
                      </m:r>
                      <m:r>
                        <a:rPr lang="en-US" sz="2400" i="1" smtClean="0">
                          <a:latin typeface="Cambria Math"/>
                        </a:rPr>
                        <m:t>𝐸</m:t>
                      </m:r>
                      <m:r>
                        <a:rPr lang="en-US" sz="240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24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/>
                            </a:rPr>
                            <m:t>𝑑𝑎𝑟𝑘</m:t>
                          </m:r>
                        </m:sub>
                      </m:sSub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∙∆</m:t>
                      </m:r>
                      <m:r>
                        <a:rPr lang="fr-FR" sz="2400" b="0" i="1" smtClean="0">
                          <a:latin typeface="Cambria Math"/>
                          <a:ea typeface="Cambria Math"/>
                        </a:rPr>
                        <m:t>𝑇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6805" y="4542767"/>
                <a:ext cx="2442142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ZoneTexte 72"/>
          <p:cNvSpPr txBox="1"/>
          <p:nvPr/>
        </p:nvSpPr>
        <p:spPr>
          <a:xfrm>
            <a:off x="1272727" y="5210629"/>
            <a:ext cx="1755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/>
              <a:t>Dark</a:t>
            </a:r>
            <a:r>
              <a:rPr lang="fr-FR" sz="2400" dirty="0" smtClean="0"/>
              <a:t> </a:t>
            </a:r>
            <a:r>
              <a:rPr lang="fr-FR" sz="2400" dirty="0" err="1" smtClean="0"/>
              <a:t>current</a:t>
            </a:r>
            <a:endParaRPr lang="en-US" sz="2400" dirty="0"/>
          </a:p>
        </p:txBody>
      </p:sp>
      <p:sp>
        <p:nvSpPr>
          <p:cNvPr id="77" name="ZoneTexte 76"/>
          <p:cNvSpPr txBox="1"/>
          <p:nvPr/>
        </p:nvSpPr>
        <p:spPr>
          <a:xfrm>
            <a:off x="75230" y="2946983"/>
            <a:ext cx="1213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photons</a:t>
            </a:r>
            <a:endParaRPr lang="en-US" sz="2400" dirty="0"/>
          </a:p>
        </p:txBody>
      </p:sp>
      <p:sp>
        <p:nvSpPr>
          <p:cNvPr id="74" name="ZoneTexte 73"/>
          <p:cNvSpPr txBox="1"/>
          <p:nvPr/>
        </p:nvSpPr>
        <p:spPr>
          <a:xfrm>
            <a:off x="5601143" y="2426891"/>
            <a:ext cx="3094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accumulation phase </a:t>
            </a:r>
            <a:r>
              <a:rPr lang="en-US" sz="2400" dirty="0" smtClean="0">
                <a:latin typeface="Symbol" panose="05050102010706020507" pitchFamily="18" charset="2"/>
              </a:rPr>
              <a:t>D</a:t>
            </a:r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79" name="ZoneTexte 78"/>
          <p:cNvSpPr txBox="1"/>
          <p:nvPr/>
        </p:nvSpPr>
        <p:spPr>
          <a:xfrm>
            <a:off x="5826844" y="5405214"/>
            <a:ext cx="2131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Readout phase: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Rectangle 75"/>
              <p:cNvSpPr/>
              <p:nvPr/>
            </p:nvSpPr>
            <p:spPr>
              <a:xfrm>
                <a:off x="5022652" y="5885408"/>
                <a:ext cx="38246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𝑃𝐸</m:t>
                      </m:r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latin typeface="Cambria Math"/>
                        </a:rPr>
                        <m:t>𝑇h𝐸</m:t>
                      </m:r>
                      <m:r>
                        <a:rPr lang="en-US" sz="2400" i="1">
                          <a:latin typeface="Cambria Math"/>
                        </a:rPr>
                        <m:t>±</m:t>
                      </m:r>
                      <m:r>
                        <a:rPr lang="en-US" sz="2400" i="1">
                          <a:latin typeface="Cambria Math"/>
                        </a:rPr>
                        <m:t>𝑟𝑒𝑎𝑑𝑜𝑢𝑡</m:t>
                      </m:r>
                      <m:r>
                        <a:rPr lang="en-US" sz="2400" i="1">
                          <a:latin typeface="Cambria Math"/>
                        </a:rPr>
                        <m:t> </m:t>
                      </m:r>
                      <m:r>
                        <a:rPr lang="en-US" sz="2400" i="1">
                          <a:latin typeface="Cambria Math"/>
                        </a:rPr>
                        <m:t>𝑛𝑜𝑖𝑠𝑒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6" name="Rectangle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652" y="5885408"/>
                <a:ext cx="3824637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3857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916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Uncertainty in light measurement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3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267164" y="1477120"/>
            <a:ext cx="3037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the charges domain: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466263" y="2276024"/>
                <a:ext cx="421147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𝑚𝑒𝑎𝑠</m:t>
                              </m:r>
                            </m:sub>
                          </m:sSub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𝑃𝐸</m:t>
                              </m:r>
                            </m:sub>
                          </m:sSub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𝑇h𝐸</m:t>
                              </m:r>
                            </m:sub>
                          </m:sSub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𝑅𝑂</m:t>
                              </m:r>
                            </m:sub>
                          </m:sSub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263" y="2276024"/>
                <a:ext cx="4211474" cy="470000"/>
              </a:xfrm>
              <a:prstGeom prst="rect">
                <a:avLst/>
              </a:prstGeom>
              <a:blipFill rotWithShape="1">
                <a:blip r:embed="rId2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ZoneTexte 57"/>
          <p:cNvSpPr txBox="1"/>
          <p:nvPr/>
        </p:nvSpPr>
        <p:spPr>
          <a:xfrm>
            <a:off x="1473200" y="3568700"/>
            <a:ext cx="2109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Follow a Poisson law</a:t>
            </a:r>
            <a:endParaRPr lang="en-US" dirty="0"/>
          </a:p>
        </p:txBody>
      </p:sp>
      <p:sp>
        <p:nvSpPr>
          <p:cNvPr id="70" name="Forme libre 69"/>
          <p:cNvSpPr/>
          <p:nvPr/>
        </p:nvSpPr>
        <p:spPr>
          <a:xfrm>
            <a:off x="2908300" y="2768600"/>
            <a:ext cx="1036481" cy="736600"/>
          </a:xfrm>
          <a:custGeom>
            <a:avLst/>
            <a:gdLst>
              <a:gd name="connsiteX0" fmla="*/ 0 w 1036481"/>
              <a:gd name="connsiteY0" fmla="*/ 736600 h 736600"/>
              <a:gd name="connsiteX1" fmla="*/ 1028700 w 1036481"/>
              <a:gd name="connsiteY1" fmla="*/ 596900 h 736600"/>
              <a:gd name="connsiteX2" fmla="*/ 495300 w 1036481"/>
              <a:gd name="connsiteY2" fmla="*/ 190500 h 736600"/>
              <a:gd name="connsiteX3" fmla="*/ 939800 w 1036481"/>
              <a:gd name="connsiteY3" fmla="*/ 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6481" h="736600">
                <a:moveTo>
                  <a:pt x="0" y="736600"/>
                </a:moveTo>
                <a:cubicBezTo>
                  <a:pt x="473075" y="712258"/>
                  <a:pt x="946150" y="687917"/>
                  <a:pt x="1028700" y="596900"/>
                </a:cubicBezTo>
                <a:cubicBezTo>
                  <a:pt x="1111250" y="505883"/>
                  <a:pt x="510117" y="289983"/>
                  <a:pt x="495300" y="190500"/>
                </a:cubicBezTo>
                <a:cubicBezTo>
                  <a:pt x="480483" y="91017"/>
                  <a:pt x="710141" y="45508"/>
                  <a:pt x="93980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orme libre 77"/>
          <p:cNvSpPr/>
          <p:nvPr/>
        </p:nvSpPr>
        <p:spPr>
          <a:xfrm>
            <a:off x="3784600" y="2768600"/>
            <a:ext cx="1231302" cy="984766"/>
          </a:xfrm>
          <a:custGeom>
            <a:avLst/>
            <a:gdLst>
              <a:gd name="connsiteX0" fmla="*/ 0 w 977302"/>
              <a:gd name="connsiteY0" fmla="*/ 1079500 h 1079500"/>
              <a:gd name="connsiteX1" fmla="*/ 965200 w 977302"/>
              <a:gd name="connsiteY1" fmla="*/ 635000 h 1079500"/>
              <a:gd name="connsiteX2" fmla="*/ 558800 w 977302"/>
              <a:gd name="connsiteY2" fmla="*/ 381000 h 1079500"/>
              <a:gd name="connsiteX3" fmla="*/ 812800 w 977302"/>
              <a:gd name="connsiteY3" fmla="*/ 0 h 107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7302" h="1079500">
                <a:moveTo>
                  <a:pt x="0" y="1079500"/>
                </a:moveTo>
                <a:cubicBezTo>
                  <a:pt x="436033" y="915458"/>
                  <a:pt x="872067" y="751417"/>
                  <a:pt x="965200" y="635000"/>
                </a:cubicBezTo>
                <a:cubicBezTo>
                  <a:pt x="1058333" y="518583"/>
                  <a:pt x="584200" y="486833"/>
                  <a:pt x="558800" y="381000"/>
                </a:cubicBezTo>
                <a:cubicBezTo>
                  <a:pt x="533400" y="275167"/>
                  <a:pt x="673100" y="137583"/>
                  <a:pt x="81280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ZoneTexte 81"/>
          <p:cNvSpPr txBox="1"/>
          <p:nvPr/>
        </p:nvSpPr>
        <p:spPr>
          <a:xfrm>
            <a:off x="5975536" y="3568700"/>
            <a:ext cx="25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</a:t>
            </a:r>
            <a:r>
              <a:rPr lang="en-US" dirty="0"/>
              <a:t>b</a:t>
            </a:r>
            <a:r>
              <a:rPr lang="en-US" dirty="0" smtClean="0"/>
              <a:t>y the constructor</a:t>
            </a:r>
            <a:endParaRPr lang="en-US" dirty="0"/>
          </a:p>
        </p:txBody>
      </p:sp>
      <p:sp>
        <p:nvSpPr>
          <p:cNvPr id="80" name="Forme libre 79"/>
          <p:cNvSpPr/>
          <p:nvPr/>
        </p:nvSpPr>
        <p:spPr>
          <a:xfrm>
            <a:off x="5943143" y="2832100"/>
            <a:ext cx="595561" cy="571500"/>
          </a:xfrm>
          <a:custGeom>
            <a:avLst/>
            <a:gdLst>
              <a:gd name="connsiteX0" fmla="*/ 495757 w 595561"/>
              <a:gd name="connsiteY0" fmla="*/ 571500 h 571500"/>
              <a:gd name="connsiteX1" fmla="*/ 457 w 595561"/>
              <a:gd name="connsiteY1" fmla="*/ 279400 h 571500"/>
              <a:gd name="connsiteX2" fmla="*/ 571957 w 595561"/>
              <a:gd name="connsiteY2" fmla="*/ 279400 h 571500"/>
              <a:gd name="connsiteX3" fmla="*/ 432257 w 595561"/>
              <a:gd name="connsiteY3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5561" h="571500">
                <a:moveTo>
                  <a:pt x="495757" y="571500"/>
                </a:moveTo>
                <a:cubicBezTo>
                  <a:pt x="241757" y="449791"/>
                  <a:pt x="-12243" y="328083"/>
                  <a:pt x="457" y="279400"/>
                </a:cubicBezTo>
                <a:cubicBezTo>
                  <a:pt x="13157" y="230717"/>
                  <a:pt x="499990" y="325967"/>
                  <a:pt x="571957" y="279400"/>
                </a:cubicBezTo>
                <a:cubicBezTo>
                  <a:pt x="643924" y="232833"/>
                  <a:pt x="538090" y="116416"/>
                  <a:pt x="432257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Rectangle 80"/>
              <p:cNvSpPr/>
              <p:nvPr/>
            </p:nvSpPr>
            <p:spPr>
              <a:xfrm>
                <a:off x="1561502" y="3938032"/>
                <a:ext cx="1778371" cy="4014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Poisson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𝑁</m:t>
                                  </m:r>
                                </m:e>
                              </m:d>
                            </m:sub>
                          </m:sSub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Rectangle 8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502" y="3938032"/>
                <a:ext cx="1778371" cy="4014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Rectangle 82"/>
              <p:cNvSpPr/>
              <p:nvPr/>
            </p:nvSpPr>
            <p:spPr>
              <a:xfrm>
                <a:off x="6778640" y="3932198"/>
                <a:ext cx="8942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𝑅𝑂</m:t>
                        </m:r>
                      </m:sub>
                    </m:sSub>
                  </m:oMath>
                </a14:m>
                <a:r>
                  <a:rPr lang="en-US" dirty="0" smtClean="0"/>
                  <a:t>=30</a:t>
                </a:r>
                <a:endParaRPr lang="en-US" dirty="0"/>
              </a:p>
            </p:txBody>
          </p:sp>
        </mc:Choice>
        <mc:Fallback xmlns="">
          <p:sp>
            <p:nvSpPr>
              <p:cNvPr id="83" name="Rectangle 8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8640" y="3932198"/>
                <a:ext cx="89428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476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2450089" y="4651360"/>
                <a:ext cx="3809376" cy="5125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𝑚𝑒𝑎𝑠</m:t>
                          </m:r>
                        </m:sub>
                      </m:sSub>
                      <m:r>
                        <a:rPr lang="fr-FR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fr-FR" sz="2400" i="1">
                              <a:latin typeface="Cambria Math"/>
                            </a:rPr>
                            <m:t>𝑃𝐸</m:t>
                          </m:r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fr-FR" sz="2400" i="1">
                              <a:latin typeface="Cambria Math"/>
                            </a:rPr>
                            <m:t>𝑇h𝐸</m:t>
                          </m:r>
                          <m:r>
                            <a:rPr lang="fr-FR" sz="2400" b="0" i="1" smtClean="0">
                              <a:latin typeface="Cambria Math"/>
                            </a:rPr>
                            <m:t>+900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089" y="4651360"/>
                <a:ext cx="3809376" cy="5125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ZoneTexte 83"/>
          <p:cNvSpPr txBox="1"/>
          <p:nvPr/>
        </p:nvSpPr>
        <p:spPr>
          <a:xfrm>
            <a:off x="674747" y="5432335"/>
            <a:ext cx="7794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So, we need more than 900 PE to overcome electronics noise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0879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916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Uncertainty in light measurement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ctangle 85"/>
              <p:cNvSpPr/>
              <p:nvPr/>
            </p:nvSpPr>
            <p:spPr>
              <a:xfrm>
                <a:off x="2450089" y="1628760"/>
                <a:ext cx="3809376" cy="5125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𝑚𝑒𝑎𝑠</m:t>
                          </m:r>
                        </m:sub>
                      </m:sSub>
                      <m:r>
                        <a:rPr lang="fr-FR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fr-FR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fr-FR" sz="2400" i="1">
                              <a:latin typeface="Cambria Math"/>
                            </a:rPr>
                            <m:t>𝑃𝐸</m:t>
                          </m:r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r>
                            <a:rPr lang="fr-FR" sz="2400" i="1">
                              <a:latin typeface="Cambria Math"/>
                            </a:rPr>
                            <m:t>𝑇h𝐸</m:t>
                          </m:r>
                          <m:r>
                            <a:rPr lang="fr-FR" sz="2400" b="0" i="1" smtClean="0">
                              <a:latin typeface="Cambria Math"/>
                            </a:rPr>
                            <m:t>+900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6" name="Rectangle 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089" y="1628760"/>
                <a:ext cx="3809376" cy="5125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ZoneTexte 83"/>
          <p:cNvSpPr txBox="1"/>
          <p:nvPr/>
        </p:nvSpPr>
        <p:spPr>
          <a:xfrm>
            <a:off x="674747" y="2409735"/>
            <a:ext cx="7794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So, we need more than 900 PE to overcome electronics noise</a:t>
            </a:r>
            <a:endParaRPr lang="en-US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674747" y="3130751"/>
            <a:ext cx="4809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By increasing exposure time, we get 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37602" y="3580367"/>
                <a:ext cx="6326155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𝑚𝑒𝑎𝑠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</a:rPr>
                            <m:t>𝑄𝑒𝑓𝑓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acc>
                            <m:accPr>
                              <m:chr m:val="̅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acc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d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h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𝜈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d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acc>
                          <m:r>
                            <a:rPr lang="en-US" sz="2400" i="1">
                              <a:latin typeface="Cambria Math"/>
                            </a:rPr>
                            <m:t>∙∆</m:t>
                          </m:r>
                          <m:r>
                            <a:rPr lang="en-US" sz="2400" i="1">
                              <a:latin typeface="Cambria Math"/>
                            </a:rPr>
                            <m:t>𝑇</m:t>
                          </m:r>
                          <m:r>
                            <a:rPr lang="en-US" sz="2400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sz="24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fr-FR" sz="2400" b="0" i="1" smtClean="0">
                                  <a:latin typeface="Cambria Math"/>
                                </a:rPr>
                                <m:t>𝑑𝑎𝑟𝑘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∙∆</m:t>
                          </m:r>
                          <m:r>
                            <a:rPr lang="en-US" sz="2400" i="1">
                              <a:latin typeface="Cambria Math"/>
                            </a:rPr>
                            <m:t>𝑇</m:t>
                          </m:r>
                          <m:r>
                            <a:rPr lang="en-US" sz="2400" i="1">
                              <a:latin typeface="Cambria Math"/>
                            </a:rPr>
                            <m:t>+900</m:t>
                          </m:r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602" y="3580367"/>
                <a:ext cx="6326155" cy="118352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541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916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Uncertainty in light measurement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5</a:t>
            </a:fld>
            <a:endParaRPr lang="en-US"/>
          </a:p>
        </p:txBody>
      </p:sp>
      <p:sp>
        <p:nvSpPr>
          <p:cNvPr id="19" name="ZoneTexte 18"/>
          <p:cNvSpPr txBox="1"/>
          <p:nvPr/>
        </p:nvSpPr>
        <p:spPr>
          <a:xfrm>
            <a:off x="674747" y="1474596"/>
            <a:ext cx="2605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 SNR becomes 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4747" y="2835797"/>
                <a:ext cx="7073900" cy="1988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𝑃𝐸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𝑚𝑒𝑎𝑠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𝑄𝑒𝑓𝑓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m:rPr>
                                          <m:sty m:val="p"/>
                                        </m:rPr>
                                        <a:rPr lang="en-US" sz="2400">
                                          <a:latin typeface="Cambria Math"/>
                                        </a:rPr>
                                        <m:t>d</m:t>
                                      </m:r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latin typeface="Cambria Math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latin typeface="Cambria Math"/>
                                            </a:rPr>
                                            <m:t>h</m:t>
                                          </m:r>
                                          <m:r>
                                            <a:rPr lang="en-US" sz="2400" i="1">
                                              <a:latin typeface="Cambria Math"/>
                                            </a:rPr>
                                            <m:t>𝜈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m:rPr>
                                          <m:sty m:val="p"/>
                                        </m:rPr>
                                        <a:rPr lang="en-US" sz="2400">
                                          <a:latin typeface="Cambria Math"/>
                                        </a:rPr>
                                        <m:t>d</m:t>
                                      </m:r>
                                      <m:r>
                                        <a:rPr lang="en-US" sz="2400" i="1">
                                          <a:latin typeface="Cambria Math"/>
                                        </a:rPr>
                                        <m:t>𝑡</m:t>
                                      </m:r>
                                    </m:den>
                                  </m:f>
                                </m:e>
                              </m:acc>
                              <m:r>
                                <a:rPr lang="en-US" sz="2400" i="1">
                                  <a:latin typeface="Cambria Math"/>
                                </a:rPr>
                                <m:t>∙∆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𝑇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4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fr-FR" sz="2400" b="0" i="1" smtClean="0">
                                          <a:latin typeface="Cambria Math"/>
                                        </a:rPr>
                                        <m:t>𝑑𝑎𝑟𝑘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𝑄𝑒𝑓𝑓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∙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f>
                                        <m:fPr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>
                                              <a:latin typeface="Cambria Math"/>
                                            </a:rPr>
                                            <m:t>d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/>
                                                </a:rPr>
                                                <m:t>𝑁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  <m:r>
                                                <a:rPr lang="en-US" sz="2400" i="1">
                                                  <a:latin typeface="Cambria Math"/>
                                                </a:rPr>
                                                <m:t>𝜈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>
                                              <a:latin typeface="Cambria Math"/>
                                            </a:rPr>
                                            <m:t>d</m:t>
                                          </m:r>
                                          <m:r>
                                            <a:rPr lang="en-US" sz="24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den>
                                      </m:f>
                                    </m:e>
                                  </m:acc>
                                </m:den>
                              </m:f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900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𝑄𝑒𝑓𝑓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∙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f>
                                        <m:fPr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>
                                              <a:latin typeface="Cambria Math"/>
                                            </a:rPr>
                                            <m:t>d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latin typeface="Cambria Math"/>
                                                </a:rPr>
                                                <m:t>𝑁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latin typeface="Cambria Math"/>
                                                </a:rPr>
                                                <m:t>h</m:t>
                                              </m:r>
                                              <m:r>
                                                <a:rPr lang="en-US" sz="2400" i="1">
                                                  <a:latin typeface="Cambria Math"/>
                                                </a:rPr>
                                                <m:t>𝜈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400">
                                              <a:latin typeface="Cambria Math"/>
                                            </a:rPr>
                                            <m:t>d</m:t>
                                          </m:r>
                                          <m:r>
                                            <a:rPr lang="en-US" sz="2400" i="1"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den>
                                      </m:f>
                                    </m:e>
                                  </m:acc>
                                  <m:r>
                                    <a:rPr lang="en-US" sz="2400" i="1">
                                      <a:latin typeface="Cambria Math"/>
                                    </a:rPr>
                                    <m:t>∙∆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747" y="2835797"/>
                <a:ext cx="7073900" cy="198810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lipse 3"/>
          <p:cNvSpPr/>
          <p:nvPr/>
        </p:nvSpPr>
        <p:spPr>
          <a:xfrm>
            <a:off x="3492500" y="2616200"/>
            <a:ext cx="2692400" cy="11049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4572000" y="2095500"/>
            <a:ext cx="1366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Increases</a:t>
            </a:r>
            <a:r>
              <a:rPr lang="fr-FR" dirty="0" smtClean="0"/>
              <a:t> as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939899" y="2097715"/>
                <a:ext cx="664862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/>
                            </a:rPr>
                            <m:t>∆</m:t>
                          </m:r>
                          <m:r>
                            <a:rPr lang="en-US" i="1">
                              <a:latin typeface="Cambria Math"/>
                            </a:rPr>
                            <m:t>𝑇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9899" y="2097715"/>
                <a:ext cx="664862" cy="4019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Ellipse 14"/>
          <p:cNvSpPr/>
          <p:nvPr/>
        </p:nvSpPr>
        <p:spPr>
          <a:xfrm>
            <a:off x="4838700" y="3721100"/>
            <a:ext cx="2692400" cy="11049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Ellipse 15"/>
          <p:cNvSpPr/>
          <p:nvPr/>
        </p:nvSpPr>
        <p:spPr>
          <a:xfrm>
            <a:off x="2981780" y="3721100"/>
            <a:ext cx="2098219" cy="11049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ZoneTexte 17"/>
          <p:cNvSpPr txBox="1"/>
          <p:nvPr/>
        </p:nvSpPr>
        <p:spPr>
          <a:xfrm>
            <a:off x="6032500" y="4953000"/>
            <a:ext cx="1117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decreases</a:t>
            </a:r>
            <a:endParaRPr lang="en-US" dirty="0"/>
          </a:p>
        </p:txBody>
      </p:sp>
      <p:sp>
        <p:nvSpPr>
          <p:cNvPr id="20" name="ZoneTexte 19"/>
          <p:cNvSpPr txBox="1"/>
          <p:nvPr/>
        </p:nvSpPr>
        <p:spPr>
          <a:xfrm>
            <a:off x="3083411" y="4967764"/>
            <a:ext cx="175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Does</a:t>
            </a:r>
            <a:r>
              <a:rPr lang="fr-FR" dirty="0" smtClean="0"/>
              <a:t> not change</a:t>
            </a:r>
            <a:endParaRPr lang="en-US" dirty="0"/>
          </a:p>
        </p:txBody>
      </p:sp>
      <p:sp>
        <p:nvSpPr>
          <p:cNvPr id="21" name="ZoneTexte 20"/>
          <p:cNvSpPr txBox="1"/>
          <p:nvPr/>
        </p:nvSpPr>
        <p:spPr>
          <a:xfrm>
            <a:off x="674747" y="5563996"/>
            <a:ext cx="81627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That’s why </a:t>
            </a:r>
            <a:r>
              <a:rPr lang="en-US" sz="2400" dirty="0" err="1" smtClean="0"/>
              <a:t>astro</a:t>
            </a:r>
            <a:r>
              <a:rPr lang="en-US" sz="2400" dirty="0" smtClean="0"/>
              <a:t>-photographers use cooled sensors (to reduce 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	and long exposures (to limit Readout noise incidence)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753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916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Uncertainty in light measurement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6</a:t>
            </a:fld>
            <a:endParaRPr lang="en-US"/>
          </a:p>
        </p:txBody>
      </p:sp>
      <p:sp>
        <p:nvSpPr>
          <p:cNvPr id="19" name="ZoneTexte 18"/>
          <p:cNvSpPr txBox="1"/>
          <p:nvPr/>
        </p:nvSpPr>
        <p:spPr>
          <a:xfrm>
            <a:off x="674747" y="1474596"/>
            <a:ext cx="8318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But, there are other kinds of photodetectors, why not use them? </a:t>
            </a:r>
            <a:endParaRPr lang="en-US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674747" y="2452496"/>
            <a:ext cx="7893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SiPM</a:t>
            </a:r>
            <a:r>
              <a:rPr lang="en-US" sz="2400" dirty="0" smtClean="0"/>
              <a:t> (=MPPC), </a:t>
            </a:r>
            <a:r>
              <a:rPr lang="en-US" sz="2400" dirty="0" err="1" smtClean="0"/>
              <a:t>emCCD</a:t>
            </a:r>
            <a:r>
              <a:rPr lang="en-US" sz="2400" dirty="0" smtClean="0"/>
              <a:t> (electron multiplying CCD), PM tube, …</a:t>
            </a:r>
            <a:endParaRPr lang="en-US" sz="2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74747" y="3519296"/>
            <a:ext cx="72265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All these devices provide internal gain that should help…</a:t>
            </a:r>
          </a:p>
          <a:p>
            <a:r>
              <a:rPr lang="en-US" sz="2400" dirty="0" smtClean="0"/>
              <a:t>	For real, do you believe it???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674747" y="4636896"/>
            <a:ext cx="7285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Let’s have a look at the amplification &amp; other processes…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996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916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Uncertainty in light measurement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7</a:t>
            </a:fld>
            <a:endParaRPr lang="en-US"/>
          </a:p>
        </p:txBody>
      </p:sp>
      <p:sp>
        <p:nvSpPr>
          <p:cNvPr id="19" name="ZoneTexte 18"/>
          <p:cNvSpPr txBox="1"/>
          <p:nvPr/>
        </p:nvSpPr>
        <p:spPr>
          <a:xfrm>
            <a:off x="674747" y="1474596"/>
            <a:ext cx="4753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PM tubes: </a:t>
            </a:r>
            <a:r>
              <a:rPr lang="en-US" sz="2400" dirty="0"/>
              <a:t>Beware: it is PM specific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1081147" y="2084196"/>
            <a:ext cx="3454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Quantum efficiency # 30%</a:t>
            </a:r>
            <a:endParaRPr lang="en-US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081147" y="2642996"/>
            <a:ext cx="3014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Amplification process :</a:t>
            </a:r>
            <a:endParaRPr lang="en-US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652647" y="3176396"/>
            <a:ext cx="68708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 are accelerated and when they hit the first dynode</a:t>
            </a:r>
          </a:p>
          <a:p>
            <a:r>
              <a:rPr lang="en-US" sz="2400" dirty="0" smtClean="0"/>
              <a:t>each</a:t>
            </a:r>
            <a:r>
              <a:rPr lang="en-US" sz="2400" dirty="0" smtClean="0"/>
              <a:t> </a:t>
            </a:r>
            <a:r>
              <a:rPr lang="en-US" sz="2400" dirty="0" smtClean="0"/>
              <a:t>produces #4 </a:t>
            </a:r>
            <a:r>
              <a:rPr lang="en-US" sz="2400" dirty="0" smtClean="0">
                <a:sym typeface="Wingdings" panose="05000000000000000000" pitchFamily="2" charset="2"/>
              </a:rPr>
              <a:t>secondary electrons, </a:t>
            </a:r>
            <a:r>
              <a:rPr lang="en-US" sz="2400" dirty="0" err="1" smtClean="0">
                <a:sym typeface="Wingdings" panose="05000000000000000000" pitchFamily="2" charset="2"/>
              </a:rPr>
              <a:t>etc</a:t>
            </a:r>
            <a:r>
              <a:rPr lang="en-US" sz="2400" dirty="0" smtClean="0">
                <a:sym typeface="Wingdings" panose="05000000000000000000" pitchFamily="2" charset="2"/>
              </a:rPr>
              <a:t>…</a:t>
            </a:r>
            <a:endParaRPr lang="en-US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652647" y="4268596"/>
            <a:ext cx="60433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At the end of the process (10 dynodes for inst.)</a:t>
            </a:r>
          </a:p>
          <a:p>
            <a:r>
              <a:rPr lang="en-US" sz="2400" dirty="0" smtClean="0"/>
              <a:t>we get #4</a:t>
            </a:r>
            <a:r>
              <a:rPr lang="en-US" sz="2400" baseline="30000" dirty="0" smtClean="0"/>
              <a:t>10</a:t>
            </a:r>
            <a:r>
              <a:rPr lang="en-US" sz="2400" dirty="0" smtClean="0"/>
              <a:t> electrons # 1M for a single PE</a:t>
            </a:r>
            <a:endParaRPr lang="en-US" sz="2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1081147" y="5436996"/>
            <a:ext cx="8044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Single PE spectrum is mainly governed by first dynode statistics</a:t>
            </a:r>
          </a:p>
          <a:p>
            <a:r>
              <a:rPr lang="fr-FR" sz="2400" dirty="0"/>
              <a:t>	</a:t>
            </a:r>
            <a:r>
              <a:rPr lang="fr-FR" sz="2400" dirty="0" err="1" smtClean="0"/>
              <a:t>it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about a Poisson </a:t>
            </a:r>
            <a:r>
              <a:rPr lang="fr-FR" sz="2400" dirty="0" err="1" smtClean="0"/>
              <a:t>process</a:t>
            </a:r>
            <a:r>
              <a:rPr lang="fr-FR" sz="2400" dirty="0" smtClean="0"/>
              <a:t> of </a:t>
            </a:r>
            <a:r>
              <a:rPr lang="fr-FR" sz="2400" dirty="0" err="1" smtClean="0"/>
              <a:t>mean</a:t>
            </a:r>
            <a:r>
              <a:rPr lang="fr-FR" sz="2400" dirty="0" smtClean="0"/>
              <a:t> =4</a:t>
            </a:r>
            <a:endParaRPr lang="en-US" sz="2400" dirty="0" smtClean="0"/>
          </a:p>
        </p:txBody>
      </p:sp>
      <p:sp>
        <p:nvSpPr>
          <p:cNvPr id="15" name="ZoneTexte 14"/>
          <p:cNvSpPr txBox="1"/>
          <p:nvPr/>
        </p:nvSpPr>
        <p:spPr>
          <a:xfrm>
            <a:off x="5126019" y="2084196"/>
            <a:ext cx="3015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Dark counts # 1000 c/s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5528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916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Uncertainty in light measurement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056" y="2872693"/>
            <a:ext cx="45720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1081147" y="2084196"/>
            <a:ext cx="3454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Quantum efficiency # 30%</a:t>
            </a:r>
            <a:endParaRPr lang="en-US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5126019" y="2084196"/>
            <a:ext cx="2851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Dark noise # 1000 c/s</a:t>
            </a:r>
            <a:endParaRPr lang="en-US" sz="2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674747" y="1474596"/>
            <a:ext cx="4753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PM tubes: </a:t>
            </a:r>
            <a:r>
              <a:rPr lang="en-US" sz="2400" dirty="0"/>
              <a:t>Beware: it is PM specific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1220847" y="3633596"/>
            <a:ext cx="19350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ean = 1</a:t>
            </a:r>
          </a:p>
          <a:p>
            <a:r>
              <a:rPr lang="fr-FR" sz="2400" dirty="0" err="1" smtClean="0"/>
              <a:t>Std</a:t>
            </a:r>
            <a:r>
              <a:rPr lang="fr-FR" sz="2400" dirty="0" smtClean="0"/>
              <a:t>. Dev # 1/2</a:t>
            </a:r>
            <a:endParaRPr lang="en-US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081147" y="5716396"/>
            <a:ext cx="6072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Pulses time </a:t>
            </a:r>
            <a:r>
              <a:rPr lang="fr-FR" sz="2400" dirty="0" err="1"/>
              <a:t>interval</a:t>
            </a:r>
            <a:r>
              <a:rPr lang="fr-FR" sz="2400" dirty="0"/>
              <a:t> in </a:t>
            </a:r>
            <a:r>
              <a:rPr lang="fr-FR" sz="2400" dirty="0" err="1"/>
              <a:t>counting</a:t>
            </a:r>
            <a:r>
              <a:rPr lang="fr-FR" sz="2400" dirty="0"/>
              <a:t> mode &gt;&gt; </a:t>
            </a:r>
            <a:r>
              <a:rPr lang="fr-FR" sz="2400" dirty="0" smtClean="0"/>
              <a:t>10ns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9567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9162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 smtClean="0"/>
              <a:t>Uncertainty in light measurement</a:t>
            </a:r>
            <a:endParaRPr lang="en-US" dirty="0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9</a:t>
            </a:fld>
            <a:endParaRPr lang="en-US"/>
          </a:p>
        </p:txBody>
      </p:sp>
      <p:sp>
        <p:nvSpPr>
          <p:cNvPr id="19" name="ZoneTexte 18"/>
          <p:cNvSpPr txBox="1"/>
          <p:nvPr/>
        </p:nvSpPr>
        <p:spPr>
          <a:xfrm>
            <a:off x="674747" y="1474596"/>
            <a:ext cx="4628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MPPC: </a:t>
            </a:r>
            <a:r>
              <a:rPr lang="en-US" sz="2400" dirty="0"/>
              <a:t>Beware: it is </a:t>
            </a:r>
            <a:r>
              <a:rPr lang="en-US" sz="2400" dirty="0" smtClean="0"/>
              <a:t>MPPC </a:t>
            </a:r>
            <a:r>
              <a:rPr lang="en-US" sz="2400" dirty="0"/>
              <a:t>specific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1081147" y="2084196"/>
            <a:ext cx="3454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Quantum efficiency # 40%</a:t>
            </a:r>
            <a:endParaRPr lang="en-US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081147" y="2642996"/>
            <a:ext cx="3014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Amplification process :</a:t>
            </a:r>
            <a:endParaRPr lang="en-US" sz="24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652647" y="3176396"/>
            <a:ext cx="5229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Single pixel avalanche: very </a:t>
            </a:r>
            <a:r>
              <a:rPr lang="en-US" sz="2400" dirty="0" err="1" smtClean="0"/>
              <a:t>very</a:t>
            </a:r>
            <a:r>
              <a:rPr lang="en-US" sz="2400" dirty="0" smtClean="0"/>
              <a:t> clean!!!</a:t>
            </a:r>
            <a:endParaRPr lang="en-US" sz="2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1652647" y="4268596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Gain # 2.10</a:t>
            </a:r>
            <a:r>
              <a:rPr lang="en-US" sz="2400" baseline="30000" dirty="0" smtClean="0"/>
              <a:t>6</a:t>
            </a:r>
            <a:endParaRPr lang="en-US" sz="2400" baseline="30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5126019" y="2084196"/>
            <a:ext cx="3068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Dark counts # 600 k c/s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64888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1061</Words>
  <Application>Microsoft Office PowerPoint</Application>
  <PresentationFormat>Affichage à l'écran (4:3)</PresentationFormat>
  <Paragraphs>198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FONTBONNE</dc:creator>
  <cp:lastModifiedBy>Jean-Marc FONTBONNE</cp:lastModifiedBy>
  <cp:revision>61</cp:revision>
  <dcterms:created xsi:type="dcterms:W3CDTF">2015-09-19T12:46:44Z</dcterms:created>
  <dcterms:modified xsi:type="dcterms:W3CDTF">2015-09-29T08:45:52Z</dcterms:modified>
</cp:coreProperties>
</file>