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1" r:id="rId5"/>
    <p:sldId id="270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2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2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5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502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Charges Sensing Preamplifier &amp; noise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28600" y="1511299"/>
            <a:ext cx="58873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little example of noise measurement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in time domain and frequency domain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28600" y="2768599"/>
            <a:ext cx="5766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acquired noise after a CSP (sampling 10ns) :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52" y="3454400"/>
            <a:ext cx="2880000" cy="28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689" y="3493654"/>
            <a:ext cx="2880000" cy="28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606667" y="3893219"/>
            <a:ext cx="2162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s</a:t>
            </a:r>
            <a:r>
              <a:rPr lang="en-US" sz="2400" dirty="0" smtClean="0"/>
              <a:t> = 0.170mV</a:t>
            </a:r>
            <a:r>
              <a:rPr lang="en-US" sz="2400" baseline="-25000" dirty="0" smtClean="0"/>
              <a:t>RMS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16427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24674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/>
          <p:cNvCxnSpPr/>
          <p:nvPr/>
        </p:nvCxnSpPr>
        <p:spPr>
          <a:xfrm>
            <a:off x="4294058" y="2827521"/>
            <a:ext cx="0" cy="1376687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502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Charges Sensing Preamplifier &amp; noise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</a:t>
            </a:fld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512618" y="1444545"/>
            <a:ext cx="6498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know that </a:t>
            </a:r>
            <a:r>
              <a:rPr lang="en-US" sz="2400" dirty="0" err="1" smtClean="0"/>
              <a:t>Cf</a:t>
            </a:r>
            <a:r>
              <a:rPr lang="en-US" sz="2400" dirty="0" smtClean="0"/>
              <a:t>=2pF (It’s written on the preamp!)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378929" y="3129713"/>
                <a:ext cx="1383136" cy="850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∆</m:t>
                      </m:r>
                      <m:r>
                        <a:rPr lang="en-US" sz="2400" i="1"/>
                        <m:t>𝑉</m:t>
                      </m:r>
                      <m:r>
                        <a:rPr lang="en-US" sz="2400" i="1"/>
                        <m:t>=</m:t>
                      </m:r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𝑄</m:t>
                          </m:r>
                        </m:num>
                        <m:den>
                          <m:r>
                            <a:rPr lang="en-US" sz="2400" i="1"/>
                            <m:t>𝐶𝑓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929" y="3129713"/>
                <a:ext cx="1383136" cy="8509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/>
          <p:cNvSpPr txBox="1"/>
          <p:nvPr/>
        </p:nvSpPr>
        <p:spPr>
          <a:xfrm>
            <a:off x="512618" y="2054140"/>
            <a:ext cx="8666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know a charge pulse gives a “step” response whose amplitude is</a:t>
            </a:r>
            <a:endParaRPr lang="en-US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12618" y="4755776"/>
            <a:ext cx="74120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measured </a:t>
            </a:r>
            <a:r>
              <a:rPr lang="en-US" sz="2400" dirty="0" err="1" smtClean="0"/>
              <a:t>Vrms</a:t>
            </a:r>
            <a:r>
              <a:rPr lang="en-US" sz="2400" dirty="0" smtClean="0"/>
              <a:t> = 0.160mV</a:t>
            </a:r>
          </a:p>
          <a:p>
            <a:r>
              <a:rPr lang="en-US" sz="2400" dirty="0"/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 the Equivalent Noise Charge (ENC) is </a:t>
            </a:r>
          </a:p>
          <a:p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0.34fC = 2100 charges = 7.6keV in Silicon detectors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We will do far better later…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907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502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Charges Sensing Preamplifier &amp; noise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3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63236" y="1514840"/>
            <a:ext cx="780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the moment let’s look at the specifications of our system: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979938" y="2119557"/>
            <a:ext cx="112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Detector 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979938" y="2484516"/>
                <a:ext cx="13179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𝐶𝑑</m:t>
                      </m:r>
                      <m:r>
                        <a:rPr lang="en-US" i="1"/>
                        <m:t>=10</m:t>
                      </m:r>
                      <m:r>
                        <m:rPr>
                          <m:sty m:val="p"/>
                        </m:rPr>
                        <a:rPr lang="en-US"/>
                        <m:t>pF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938" y="2484516"/>
                <a:ext cx="1317989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979938" y="2853848"/>
                <a:ext cx="13756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𝐼𝑟𝑒𝑣</m:t>
                      </m:r>
                      <m:r>
                        <a:rPr lang="en-US" i="1"/>
                        <m:t>=1</m:t>
                      </m:r>
                      <m:r>
                        <m:rPr>
                          <m:sty m:val="p"/>
                        </m:rPr>
                        <a:rPr lang="en-US"/>
                        <m:t>nA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938" y="2853848"/>
                <a:ext cx="137569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/>
          <p:cNvSpPr txBox="1"/>
          <p:nvPr/>
        </p:nvSpPr>
        <p:spPr>
          <a:xfrm>
            <a:off x="979938" y="328845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CSP 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979938" y="3653415"/>
                <a:ext cx="2230932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/>
                          </m:ctrlPr>
                        </m:radPr>
                        <m:deg/>
                        <m:e>
                          <m:r>
                            <a:rPr lang="en-US" i="1"/>
                            <m:t>𝑆𝑖𝑜𝑎</m:t>
                          </m:r>
                        </m:e>
                      </m:rad>
                      <m:r>
                        <a:rPr lang="en-US" i="1"/>
                        <m:t>=1</m:t>
                      </m:r>
                      <m:r>
                        <m:rPr>
                          <m:sty m:val="p"/>
                        </m:rPr>
                        <a:rPr lang="en-US"/>
                        <m:t>fA</m:t>
                      </m:r>
                      <m:r>
                        <a:rPr lang="en-US"/>
                        <m:t>.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/>
                            <m:t>Hz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/>
                            <m:t>1/2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938" y="3653415"/>
                <a:ext cx="2230932" cy="4019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979938" y="3990109"/>
                <a:ext cx="232390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/>
                          </m:ctrlPr>
                        </m:radPr>
                        <m:deg/>
                        <m:e>
                          <m:r>
                            <a:rPr lang="en-US" i="1"/>
                            <m:t>𝑆𝑒𝑜𝑎</m:t>
                          </m:r>
                        </m:e>
                      </m:rad>
                      <m:r>
                        <a:rPr lang="en-US" i="1"/>
                        <m:t>=5</m:t>
                      </m:r>
                      <m:r>
                        <m:rPr>
                          <m:sty m:val="p"/>
                        </m:rPr>
                        <a:rPr lang="en-US"/>
                        <m:t>nV</m:t>
                      </m:r>
                      <m:r>
                        <a:rPr lang="en-US"/>
                        <m:t>.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/>
                            <m:t>Hz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/>
                            <m:t>1/2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938" y="3990109"/>
                <a:ext cx="2323906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ZoneTexte 18"/>
          <p:cNvSpPr txBox="1"/>
          <p:nvPr/>
        </p:nvSpPr>
        <p:spPr>
          <a:xfrm>
            <a:off x="979938" y="4502167"/>
            <a:ext cx="14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Polarization 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979938" y="4834488"/>
                <a:ext cx="15440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𝑅𝑝</m:t>
                      </m:r>
                      <m:r>
                        <a:rPr lang="en-US" i="1"/>
                        <m:t>=100</m:t>
                      </m:r>
                      <m:r>
                        <m:rPr>
                          <m:sty m:val="p"/>
                        </m:rPr>
                        <a:rPr lang="en-US"/>
                        <m:t>MΩ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938" y="4834488"/>
                <a:ext cx="1544012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ZoneTexte 21"/>
          <p:cNvSpPr txBox="1"/>
          <p:nvPr/>
        </p:nvSpPr>
        <p:spPr>
          <a:xfrm>
            <a:off x="978464" y="5278582"/>
            <a:ext cx="118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Feedback 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978464" y="5610903"/>
                <a:ext cx="15491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/>
                        <m:t>𝑅</m:t>
                      </m:r>
                      <m:r>
                        <a:rPr lang="fr-FR" b="0" i="1" smtClean="0">
                          <a:latin typeface="Cambria Math"/>
                        </a:rPr>
                        <m:t>𝑓</m:t>
                      </m:r>
                      <m:r>
                        <a:rPr lang="en-US" i="1"/>
                        <m:t>=100</m:t>
                      </m:r>
                      <m:r>
                        <m:rPr>
                          <m:sty m:val="p"/>
                        </m:rPr>
                        <a:rPr lang="en-US"/>
                        <m:t>MΩ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64" y="5610903"/>
                <a:ext cx="1549142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978464" y="5980235"/>
                <a:ext cx="11227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0" dirty="0" smtClean="0"/>
                  <a:t>C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/>
                      </a:rPr>
                      <m:t>𝑓</m:t>
                    </m:r>
                    <m:r>
                      <a:rPr lang="en-US" i="1"/>
                      <m:t>=</m:t>
                    </m:r>
                    <m:r>
                      <a:rPr lang="fr-FR" b="0" i="0" smtClean="0">
                        <a:latin typeface="Cambria Math"/>
                      </a:rPr>
                      <m:t>2</m:t>
                    </m:r>
                    <m:r>
                      <m:rPr>
                        <m:sty m:val="p"/>
                      </m:rPr>
                      <a:rPr lang="fr-FR" b="0" i="0" smtClean="0">
                        <a:latin typeface="Cambria Math"/>
                      </a:rPr>
                      <m:t>pF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64" y="5980235"/>
                <a:ext cx="1122743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4891" t="-8197" r="-54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2892321" y="2837529"/>
                <a:ext cx="2548325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/>
                          </m:ctrlPr>
                        </m:radPr>
                        <m:deg/>
                        <m:e>
                          <m:r>
                            <a:rPr lang="en-US" i="1"/>
                            <m:t>𝑆𝑖𝐼𝑟𝑒𝑣</m:t>
                          </m:r>
                        </m:e>
                      </m:rad>
                      <m:r>
                        <a:rPr lang="en-US" i="1"/>
                        <m:t>=18</m:t>
                      </m:r>
                      <m:r>
                        <m:rPr>
                          <m:sty m:val="p"/>
                        </m:rPr>
                        <a:rPr lang="en-US"/>
                        <m:t>fA</m:t>
                      </m:r>
                      <m:r>
                        <a:rPr lang="en-US"/>
                        <m:t>.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/>
                            <m:t>Hz</m:t>
                          </m:r>
                        </m:e>
                        <m:sup>
                          <m:r>
                            <a:rPr lang="en-US" i="1"/>
                            <m:t>−1/2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321" y="2837529"/>
                <a:ext cx="2548325" cy="4019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2892321" y="4818169"/>
                <a:ext cx="2410725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/>
                          </m:ctrlPr>
                        </m:radPr>
                        <m:deg/>
                        <m:e>
                          <m:r>
                            <a:rPr lang="en-US" i="1"/>
                            <m:t>𝑆𝑖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𝑅𝑝</m:t>
                          </m:r>
                        </m:e>
                      </m:rad>
                      <m:r>
                        <a:rPr lang="en-US" i="1"/>
                        <m:t>=1</m:t>
                      </m:r>
                      <m:r>
                        <a:rPr lang="fr-FR" b="0" i="0" smtClean="0">
                          <a:latin typeface="Cambria Math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/>
                        <m:t>fA</m:t>
                      </m:r>
                      <m:r>
                        <a:rPr lang="en-US"/>
                        <m:t>.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/>
                            <m:t>Hz</m:t>
                          </m:r>
                        </m:e>
                        <m:sup>
                          <m:r>
                            <a:rPr lang="en-US" i="1"/>
                            <m:t>−1/2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321" y="4818169"/>
                <a:ext cx="2410725" cy="427746"/>
              </a:xfrm>
              <a:prstGeom prst="rect">
                <a:avLst/>
              </a:prstGeom>
              <a:blipFill rotWithShape="1">
                <a:blip r:embed="rId10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2892321" y="5561386"/>
                <a:ext cx="2413033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/>
                          </m:ctrlPr>
                        </m:radPr>
                        <m:deg/>
                        <m:e>
                          <m:r>
                            <a:rPr lang="en-US" i="1"/>
                            <m:t>𝑆𝑖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𝑅𝑓</m:t>
                          </m:r>
                        </m:e>
                      </m:rad>
                      <m:r>
                        <a:rPr lang="en-US" i="1"/>
                        <m:t>=1</m:t>
                      </m:r>
                      <m:r>
                        <a:rPr lang="fr-FR" b="0" i="0" smtClean="0">
                          <a:latin typeface="Cambria Math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/>
                        <m:t>fA</m:t>
                      </m:r>
                      <m:r>
                        <a:rPr lang="en-US"/>
                        <m:t>.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/>
                            <m:t>Hz</m:t>
                          </m:r>
                        </m:e>
                        <m:sup>
                          <m:r>
                            <a:rPr lang="en-US" i="1"/>
                            <m:t>−1/2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321" y="5561386"/>
                <a:ext cx="2413033" cy="427746"/>
              </a:xfrm>
              <a:prstGeom prst="rect">
                <a:avLst/>
              </a:prstGeom>
              <a:blipFill rotWithShape="1">
                <a:blip r:embed="rId11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5896641" y="3588139"/>
                <a:ext cx="2419317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/>
                          </m:ctrlPr>
                        </m:radPr>
                        <m:deg/>
                        <m:e>
                          <m:r>
                            <a:rPr lang="en-US" i="1"/>
                            <m:t>𝑆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𝑖𝑡𝑜𝑡</m:t>
                          </m:r>
                        </m:e>
                      </m:rad>
                      <m:r>
                        <a:rPr lang="en-US" i="1"/>
                        <m:t>=</m:t>
                      </m:r>
                      <m:r>
                        <a:rPr lang="fr-FR" b="0" i="0" smtClean="0">
                          <a:latin typeface="Cambria Math"/>
                        </a:rPr>
                        <m:t>24</m:t>
                      </m:r>
                      <m:r>
                        <m:rPr>
                          <m:sty m:val="p"/>
                        </m:rPr>
                        <a:rPr lang="en-US"/>
                        <m:t>fA</m:t>
                      </m:r>
                      <m:r>
                        <a:rPr lang="en-US"/>
                        <m:t>.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/>
                            <m:t>Hz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/>
                            <m:t>1/2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641" y="3588139"/>
                <a:ext cx="2419317" cy="40197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896641" y="4100197"/>
                <a:ext cx="2384050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/>
                          </m:ctrlPr>
                        </m:radPr>
                        <m:deg/>
                        <m:e>
                          <m:r>
                            <a:rPr lang="en-US" i="1"/>
                            <m:t>𝑆</m:t>
                          </m:r>
                          <m:r>
                            <a:rPr lang="fr-FR" b="0" i="1" smtClean="0">
                              <a:latin typeface="Cambria Math"/>
                            </a:rPr>
                            <m:t>𝑒𝑡𝑜𝑡</m:t>
                          </m:r>
                        </m:e>
                      </m:rad>
                      <m:r>
                        <a:rPr lang="en-US" i="1"/>
                        <m:t>=</m:t>
                      </m:r>
                      <m:r>
                        <a:rPr lang="fr-FR" b="0" i="1" smtClean="0">
                          <a:latin typeface="Cambria Math"/>
                        </a:rPr>
                        <m:t>5</m:t>
                      </m:r>
                      <m:r>
                        <m:rPr>
                          <m:sty m:val="p"/>
                        </m:rPr>
                        <a:rPr lang="fr-FR" b="0" i="0" smtClean="0">
                          <a:latin typeface="Cambria Math"/>
                        </a:rPr>
                        <m:t>nV</m:t>
                      </m:r>
                      <m:r>
                        <a:rPr lang="fr-FR" b="0" i="0" smtClean="0"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/>
                            <m:t>Hz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/>
                            <m:t>1/2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641" y="4100197"/>
                <a:ext cx="2384050" cy="40197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llipse 20"/>
          <p:cNvSpPr/>
          <p:nvPr/>
        </p:nvSpPr>
        <p:spPr>
          <a:xfrm>
            <a:off x="2892321" y="2669182"/>
            <a:ext cx="2732624" cy="8039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llipse 30"/>
          <p:cNvSpPr/>
          <p:nvPr/>
        </p:nvSpPr>
        <p:spPr>
          <a:xfrm>
            <a:off x="2892321" y="4630072"/>
            <a:ext cx="2732624" cy="80394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Ellipse 31"/>
          <p:cNvSpPr/>
          <p:nvPr/>
        </p:nvSpPr>
        <p:spPr>
          <a:xfrm>
            <a:off x="2892321" y="5393599"/>
            <a:ext cx="2732624" cy="80394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0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502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Charges Sensing Preamplifier &amp; noise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4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63236" y="1514840"/>
            <a:ext cx="383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noise spectral density is :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720" y="2564904"/>
            <a:ext cx="9143280" cy="286232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v.noise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v.csp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start=0, frequency=1/(0.01e-6))</a:t>
            </a: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&lt;- spectrum(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v.noise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spans=c(5,5))</a:t>
            </a: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plot (c(100,1e8), c(1e-9,1e-5), type="n", log="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xy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xlab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="frequency (Hz)",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ylab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="spectral density (V/Hz^1/2)")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grid()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lines(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S$freq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(2*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S$spec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6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502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Charges Sensing Preamplifier &amp; noise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5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63236" y="1514840"/>
            <a:ext cx="383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noise spectral density is :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11" y="1976505"/>
            <a:ext cx="4320000" cy="431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84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858" y="1976505"/>
            <a:ext cx="4320000" cy="431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502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Charges Sensing Preamplifier &amp; noise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6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63236" y="1514840"/>
            <a:ext cx="4081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compare it to CSP theory 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526342" y="4036859"/>
                <a:ext cx="2642262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/>
                          </m:ctrlPr>
                        </m:radPr>
                        <m:deg/>
                        <m:e>
                          <m:r>
                            <a:rPr lang="en-US" sz="2400" i="1"/>
                            <m:t>𝑆𝑒𝑡𝑜𝑡</m:t>
                          </m:r>
                        </m:e>
                      </m:rad>
                      <m:r>
                        <a:rPr lang="en-US" sz="2400" i="1"/>
                        <m:t>∙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1+</m:t>
                          </m:r>
                          <m:f>
                            <m:fPr>
                              <m:ctrlPr>
                                <a:rPr lang="en-US" sz="2400" i="1"/>
                              </m:ctrlPr>
                            </m:fPr>
                            <m:num>
                              <m:r>
                                <a:rPr lang="en-US" sz="2400" i="1"/>
                                <m:t>𝐶𝑑</m:t>
                              </m:r>
                            </m:num>
                            <m:den>
                              <m:r>
                                <a:rPr lang="en-US" sz="2400" i="1"/>
                                <m:t>𝐶𝑓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6342" y="4036859"/>
                <a:ext cx="2642262" cy="922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717827" y="2479073"/>
                <a:ext cx="1710853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/>
                          </m:ctrlPr>
                        </m:radPr>
                        <m:deg/>
                        <m:e>
                          <m:r>
                            <a:rPr lang="en-US" sz="2400" i="1"/>
                            <m:t>𝑆</m:t>
                          </m:r>
                          <m:r>
                            <a:rPr lang="fr-FR" sz="2400" b="0" i="1" smtClean="0">
                              <a:latin typeface="Cambria Math"/>
                            </a:rPr>
                            <m:t>𝑖𝑡𝑜</m:t>
                          </m:r>
                          <m:r>
                            <a:rPr lang="en-US" sz="2400" i="1"/>
                            <m:t>𝑡</m:t>
                          </m:r>
                        </m:e>
                      </m:rad>
                      <m:r>
                        <a:rPr lang="en-US" sz="2400" i="1"/>
                        <m:t>∙</m:t>
                      </m:r>
                      <m:r>
                        <a:rPr lang="fr-FR" sz="2400" b="0" i="1" smtClean="0">
                          <a:latin typeface="Cambria Math"/>
                        </a:rPr>
                        <m:t>𝑅𝑓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827" y="2479073"/>
                <a:ext cx="1710853" cy="5052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195240" y="6007061"/>
                <a:ext cx="2662203" cy="850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/>
                          </m:ctrlPr>
                        </m:radPr>
                        <m:deg/>
                        <m:e>
                          <m:r>
                            <a:rPr lang="en-US" sz="2400" i="1"/>
                            <m:t>𝑆</m:t>
                          </m:r>
                          <m:r>
                            <a:rPr lang="fr-FR" sz="2400" b="0" i="1" smtClean="0">
                              <a:latin typeface="Cambria Math"/>
                            </a:rPr>
                            <m:t>𝑖𝑡𝑜</m:t>
                          </m:r>
                          <m:r>
                            <a:rPr lang="en-US" sz="2400" i="1"/>
                            <m:t>𝑡</m:t>
                          </m:r>
                        </m:e>
                      </m:rad>
                      <m:r>
                        <a:rPr lang="en-US" sz="2400" i="1"/>
                        <m:t>∙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fr-FR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fr-FR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fr-FR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fr-FR" sz="24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fr-FR" sz="2400" b="0" i="1" smtClean="0">
                              <a:latin typeface="Cambria Math"/>
                              <a:ea typeface="Cambria Math"/>
                            </a:rPr>
                            <m:t>𝐶𝑓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240" y="6007061"/>
                <a:ext cx="2662203" cy="85093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necteur droit 5"/>
          <p:cNvCxnSpPr/>
          <p:nvPr/>
        </p:nvCxnSpPr>
        <p:spPr>
          <a:xfrm>
            <a:off x="4914900" y="4826000"/>
            <a:ext cx="876300" cy="1320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435030" y="2757074"/>
            <a:ext cx="134957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353050" y="4319174"/>
            <a:ext cx="134957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660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6502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Charges Sensing Preamplifier &amp; noise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7</a:t>
            </a:fld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635000" y="1866900"/>
            <a:ext cx="223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And, </a:t>
            </a:r>
            <a:r>
              <a:rPr lang="en-US" sz="2400" dirty="0"/>
              <a:t>o</a:t>
            </a:r>
            <a:r>
              <a:rPr lang="en-US" sz="2400" dirty="0" smtClean="0"/>
              <a:t>bviously  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967201" y="1505967"/>
                <a:ext cx="3209597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𝑉𝑟𝑚𝑠</m:t>
                      </m:r>
                      <m:r>
                        <a:rPr lang="en-US" sz="2400" i="1"/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/>
                          </m:ctrlPr>
                        </m:radPr>
                        <m:deg/>
                        <m:e>
                          <m:nary>
                            <m:naryPr>
                              <m:limLoc m:val="subSup"/>
                              <m:ctrlPr>
                                <a:rPr lang="en-US" sz="2400" i="1"/>
                              </m:ctrlPr>
                            </m:naryPr>
                            <m:sub>
                              <m:r>
                                <a:rPr lang="en-US" sz="2400" i="1"/>
                                <m:t>0</m:t>
                              </m:r>
                            </m:sub>
                            <m:sup>
                              <m:r>
                                <a:rPr lang="en-US" sz="2400" i="1"/>
                                <m:t>∞</m:t>
                              </m:r>
                            </m:sup>
                            <m:e>
                              <m:r>
                                <a:rPr lang="en-US" sz="2400" i="1"/>
                                <m:t>𝑆</m:t>
                              </m:r>
                              <m:d>
                                <m:dPr>
                                  <m:ctrlPr>
                                    <a:rPr lang="en-US" sz="2400" i="1"/>
                                  </m:ctrlPr>
                                </m:dPr>
                                <m:e>
                                  <m:r>
                                    <a:rPr lang="en-US" sz="2400" i="1"/>
                                    <m:t>𝑓</m:t>
                                  </m:r>
                                </m:e>
                              </m:d>
                              <m:r>
                                <a:rPr lang="en-US" sz="2400" i="1"/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en-US" sz="2400"/>
                                <m:t>d</m:t>
                              </m:r>
                              <m:r>
                                <a:rPr lang="en-US" sz="2400" i="1"/>
                                <m:t>𝑓</m:t>
                              </m:r>
                            </m:e>
                          </m:nary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7201" y="1505967"/>
                <a:ext cx="3209597" cy="11835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5504967" y="6151552"/>
            <a:ext cx="157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That’s all folks!</a:t>
            </a:r>
            <a:endParaRPr lang="en-US" dirty="0"/>
          </a:p>
        </p:txBody>
      </p:sp>
      <p:sp>
        <p:nvSpPr>
          <p:cNvPr id="18" name="Bouton d'action : Accueil 17">
            <a:hlinkClick r:id="" action="ppaction://hlinkshowjump?jump=firstslide" highlightClick="1"/>
          </p:cNvPr>
          <p:cNvSpPr/>
          <p:nvPr/>
        </p:nvSpPr>
        <p:spPr>
          <a:xfrm>
            <a:off x="7431755" y="5994895"/>
            <a:ext cx="666750" cy="81915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635000" y="3213100"/>
            <a:ext cx="6770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Noise can be measured in time domain</a:t>
            </a:r>
          </a:p>
          <a:p>
            <a:r>
              <a:rPr lang="en-US" sz="2400" dirty="0" smtClean="0"/>
              <a:t>But the full description is easier in frequency domain</a:t>
            </a:r>
            <a:endParaRPr lang="en-US" sz="2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35000" y="4343400"/>
            <a:ext cx="71007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are able to select components in order to make less</a:t>
            </a:r>
          </a:p>
          <a:p>
            <a:r>
              <a:rPr lang="en-US" sz="2400" dirty="0" smtClean="0"/>
              <a:t>	Noise than the detector itself. </a:t>
            </a:r>
          </a:p>
          <a:p>
            <a:r>
              <a:rPr lang="en-US" sz="2400" dirty="0" smtClean="0"/>
              <a:t>(except the noise voltage of the preamp.)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1700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362</Words>
  <Application>Microsoft Office PowerPoint</Application>
  <PresentationFormat>Affichage à l'écran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FONTBONNE</dc:creator>
  <cp:lastModifiedBy>Jean-Marc FONTBONNE</cp:lastModifiedBy>
  <cp:revision>126</cp:revision>
  <dcterms:created xsi:type="dcterms:W3CDTF">2015-09-19T12:46:44Z</dcterms:created>
  <dcterms:modified xsi:type="dcterms:W3CDTF">2015-09-26T08:44:12Z</dcterms:modified>
</cp:coreProperties>
</file>