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81" r:id="rId13"/>
    <p:sldId id="277" r:id="rId14"/>
    <p:sldId id="278" r:id="rId15"/>
    <p:sldId id="282" r:id="rId16"/>
    <p:sldId id="279" r:id="rId17"/>
    <p:sldId id="280" r:id="rId18"/>
    <p:sldId id="283" r:id="rId19"/>
    <p:sldId id="284" r:id="rId20"/>
    <p:sldId id="285" r:id="rId21"/>
    <p:sldId id="290" r:id="rId22"/>
    <p:sldId id="286" r:id="rId23"/>
    <p:sldId id="287" r:id="rId24"/>
    <p:sldId id="288" r:id="rId25"/>
    <p:sldId id="291" r:id="rId26"/>
    <p:sldId id="289" r:id="rId27"/>
    <p:sldId id="2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2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41A9-ACF8-4F1F-8F48-A47B34D5E6D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A complete DIY numerical shaper…</a:t>
            </a:r>
          </a:p>
          <a:p>
            <a:r>
              <a:rPr lang="en-US" dirty="0"/>
              <a:t>	</a:t>
            </a:r>
            <a:r>
              <a:rPr lang="en-US" dirty="0" smtClean="0"/>
              <a:t>… from scratch!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543133" y="1737667"/>
            <a:ext cx="2543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do we need?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176323" y="2261968"/>
            <a:ext cx="7901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signal digitized at the output of a Charge Sensing Preamp.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 I did it for you.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1176323" y="3303368"/>
            <a:ext cx="342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Numerical filters.</a:t>
            </a:r>
          </a:p>
          <a:p>
            <a:r>
              <a:rPr lang="en-US" sz="2400" b="1" dirty="0"/>
              <a:t>	</a:t>
            </a:r>
            <a:r>
              <a:rPr lang="en-US" sz="2400" b="1" dirty="0" smtClean="0">
                <a:sym typeface="Wingdings" panose="05000000000000000000" pitchFamily="2" charset="2"/>
              </a:rPr>
              <a:t>You will do it !!!</a:t>
            </a:r>
            <a:endParaRPr lang="en-US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176323" y="4382868"/>
            <a:ext cx="3223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digital oscilloscope.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I did it for you.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176323" y="5360768"/>
            <a:ext cx="4257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digital data acquisition system.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I did it for you.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74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10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28600" y="1737667"/>
            <a:ext cx="6686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now, it’s up to YOU…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/>
              <a:t>You will make a numerical CR-RC4 shaper: </a:t>
            </a:r>
          </a:p>
          <a:p>
            <a:endParaRPr lang="en-US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70444" y="2707163"/>
            <a:ext cx="5964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its simpler version, it is something like that:</a:t>
            </a:r>
            <a:endParaRPr lang="en-US" sz="2400" dirty="0"/>
          </a:p>
        </p:txBody>
      </p:sp>
      <p:grpSp>
        <p:nvGrpSpPr>
          <p:cNvPr id="29" name="Groupe 28"/>
          <p:cNvGrpSpPr/>
          <p:nvPr/>
        </p:nvGrpSpPr>
        <p:grpSpPr>
          <a:xfrm>
            <a:off x="2802003" y="3764657"/>
            <a:ext cx="208213" cy="554599"/>
            <a:chOff x="1855979" y="3572916"/>
            <a:chExt cx="208213" cy="554599"/>
          </a:xfrm>
        </p:grpSpPr>
        <p:cxnSp>
          <p:nvCxnSpPr>
            <p:cNvPr id="32" name="Connecteur droit 31"/>
            <p:cNvCxnSpPr/>
            <p:nvPr/>
          </p:nvCxnSpPr>
          <p:spPr>
            <a:xfrm>
              <a:off x="1855979" y="3822700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1855979" y="3877731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960085" y="3572916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1960085" y="3877731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3"/>
          <p:cNvGrpSpPr/>
          <p:nvPr/>
        </p:nvGrpSpPr>
        <p:grpSpPr>
          <a:xfrm>
            <a:off x="1368168" y="4290643"/>
            <a:ext cx="287288" cy="210801"/>
            <a:chOff x="1382946" y="5104815"/>
            <a:chExt cx="287288" cy="210801"/>
          </a:xfrm>
        </p:grpSpPr>
        <p:sp>
          <p:nvSpPr>
            <p:cNvPr id="26" name="Rectangle 25"/>
            <p:cNvSpPr/>
            <p:nvPr/>
          </p:nvSpPr>
          <p:spPr>
            <a:xfrm>
              <a:off x="1382946" y="5269897"/>
              <a:ext cx="287288" cy="45719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6" name="Connecteur droit 35"/>
            <p:cNvCxnSpPr/>
            <p:nvPr/>
          </p:nvCxnSpPr>
          <p:spPr>
            <a:xfrm flipH="1">
              <a:off x="1521156" y="5104815"/>
              <a:ext cx="1" cy="1627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/>
          <p:cNvGrpSpPr/>
          <p:nvPr/>
        </p:nvGrpSpPr>
        <p:grpSpPr>
          <a:xfrm rot="16200000">
            <a:off x="2593056" y="3479270"/>
            <a:ext cx="81659" cy="554599"/>
            <a:chOff x="2097044" y="2648986"/>
            <a:chExt cx="81659" cy="554599"/>
          </a:xfrm>
        </p:grpSpPr>
        <p:sp>
          <p:nvSpPr>
            <p:cNvPr id="42" name="Rectangle 41"/>
            <p:cNvSpPr/>
            <p:nvPr/>
          </p:nvSpPr>
          <p:spPr>
            <a:xfrm>
              <a:off x="2097044" y="2797504"/>
              <a:ext cx="81659" cy="28118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3" name="Connecteur droit 42"/>
            <p:cNvCxnSpPr>
              <a:stCxn id="42" idx="0"/>
            </p:cNvCxnSpPr>
            <p:nvPr/>
          </p:nvCxnSpPr>
          <p:spPr>
            <a:xfrm flipH="1" flipV="1">
              <a:off x="2137873" y="2648986"/>
              <a:ext cx="1" cy="1485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>
              <a:stCxn id="42" idx="2"/>
            </p:cNvCxnSpPr>
            <p:nvPr/>
          </p:nvCxnSpPr>
          <p:spPr>
            <a:xfrm>
              <a:off x="2137874" y="3078693"/>
              <a:ext cx="0" cy="1248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/>
          <p:cNvGrpSpPr/>
          <p:nvPr/>
        </p:nvGrpSpPr>
        <p:grpSpPr>
          <a:xfrm rot="16200000">
            <a:off x="1124056" y="3472540"/>
            <a:ext cx="208213" cy="554599"/>
            <a:chOff x="1855979" y="3572916"/>
            <a:chExt cx="208213" cy="554599"/>
          </a:xfrm>
        </p:grpSpPr>
        <p:cxnSp>
          <p:nvCxnSpPr>
            <p:cNvPr id="46" name="Connecteur droit 45"/>
            <p:cNvCxnSpPr/>
            <p:nvPr/>
          </p:nvCxnSpPr>
          <p:spPr>
            <a:xfrm>
              <a:off x="1855979" y="3822700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1855979" y="3877731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1960085" y="3572916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1960085" y="3877731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e 49"/>
          <p:cNvGrpSpPr/>
          <p:nvPr/>
        </p:nvGrpSpPr>
        <p:grpSpPr>
          <a:xfrm rot="10800000">
            <a:off x="1464632" y="3756570"/>
            <a:ext cx="81659" cy="554599"/>
            <a:chOff x="2097044" y="2648986"/>
            <a:chExt cx="81659" cy="554599"/>
          </a:xfrm>
        </p:grpSpPr>
        <p:sp>
          <p:nvSpPr>
            <p:cNvPr id="51" name="Rectangle 50"/>
            <p:cNvSpPr/>
            <p:nvPr/>
          </p:nvSpPr>
          <p:spPr>
            <a:xfrm>
              <a:off x="2097044" y="2797504"/>
              <a:ext cx="81659" cy="28118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2" name="Connecteur droit 51"/>
            <p:cNvCxnSpPr>
              <a:stCxn id="51" idx="0"/>
            </p:cNvCxnSpPr>
            <p:nvPr/>
          </p:nvCxnSpPr>
          <p:spPr>
            <a:xfrm flipH="1" flipV="1">
              <a:off x="2137873" y="2648986"/>
              <a:ext cx="1" cy="1485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>
              <a:stCxn id="51" idx="2"/>
            </p:cNvCxnSpPr>
            <p:nvPr/>
          </p:nvCxnSpPr>
          <p:spPr>
            <a:xfrm>
              <a:off x="2137874" y="3078693"/>
              <a:ext cx="0" cy="1248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Connecteur droit 11"/>
          <p:cNvCxnSpPr/>
          <p:nvPr/>
        </p:nvCxnSpPr>
        <p:spPr>
          <a:xfrm>
            <a:off x="1431925" y="3749840"/>
            <a:ext cx="32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isocèle 13"/>
          <p:cNvSpPr/>
          <p:nvPr/>
        </p:nvSpPr>
        <p:spPr>
          <a:xfrm rot="5400000">
            <a:off x="1782518" y="3467889"/>
            <a:ext cx="570774" cy="577362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e 53"/>
          <p:cNvGrpSpPr/>
          <p:nvPr/>
        </p:nvGrpSpPr>
        <p:grpSpPr>
          <a:xfrm>
            <a:off x="2767541" y="4290643"/>
            <a:ext cx="287288" cy="210801"/>
            <a:chOff x="1382946" y="5104815"/>
            <a:chExt cx="287288" cy="210801"/>
          </a:xfrm>
        </p:grpSpPr>
        <p:sp>
          <p:nvSpPr>
            <p:cNvPr id="55" name="Rectangle 54"/>
            <p:cNvSpPr/>
            <p:nvPr/>
          </p:nvSpPr>
          <p:spPr>
            <a:xfrm>
              <a:off x="1382946" y="5269897"/>
              <a:ext cx="287288" cy="45719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6" name="Connecteur droit 55"/>
            <p:cNvCxnSpPr/>
            <p:nvPr/>
          </p:nvCxnSpPr>
          <p:spPr>
            <a:xfrm flipH="1">
              <a:off x="1521156" y="5104815"/>
              <a:ext cx="1" cy="1627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Connecteur droit 56"/>
          <p:cNvCxnSpPr/>
          <p:nvPr/>
        </p:nvCxnSpPr>
        <p:spPr>
          <a:xfrm>
            <a:off x="2848739" y="3759366"/>
            <a:ext cx="32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riangle isocèle 57"/>
          <p:cNvSpPr/>
          <p:nvPr/>
        </p:nvSpPr>
        <p:spPr>
          <a:xfrm rot="5400000">
            <a:off x="3175275" y="3467889"/>
            <a:ext cx="570774" cy="577362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e 58"/>
          <p:cNvGrpSpPr/>
          <p:nvPr/>
        </p:nvGrpSpPr>
        <p:grpSpPr>
          <a:xfrm>
            <a:off x="4198561" y="3764657"/>
            <a:ext cx="208213" cy="554599"/>
            <a:chOff x="1855979" y="3572916"/>
            <a:chExt cx="208213" cy="554599"/>
          </a:xfrm>
        </p:grpSpPr>
        <p:cxnSp>
          <p:nvCxnSpPr>
            <p:cNvPr id="60" name="Connecteur droit 59"/>
            <p:cNvCxnSpPr/>
            <p:nvPr/>
          </p:nvCxnSpPr>
          <p:spPr>
            <a:xfrm>
              <a:off x="1855979" y="3822700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855979" y="3877731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1960085" y="3572916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960085" y="3877731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e 63"/>
          <p:cNvGrpSpPr/>
          <p:nvPr/>
        </p:nvGrpSpPr>
        <p:grpSpPr>
          <a:xfrm rot="16200000">
            <a:off x="3989614" y="3479270"/>
            <a:ext cx="81659" cy="554599"/>
            <a:chOff x="2097044" y="2648986"/>
            <a:chExt cx="81659" cy="554599"/>
          </a:xfrm>
        </p:grpSpPr>
        <p:sp>
          <p:nvSpPr>
            <p:cNvPr id="65" name="Rectangle 64"/>
            <p:cNvSpPr/>
            <p:nvPr/>
          </p:nvSpPr>
          <p:spPr>
            <a:xfrm>
              <a:off x="2097044" y="2797504"/>
              <a:ext cx="81659" cy="28118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6" name="Connecteur droit 65"/>
            <p:cNvCxnSpPr>
              <a:stCxn id="65" idx="0"/>
            </p:cNvCxnSpPr>
            <p:nvPr/>
          </p:nvCxnSpPr>
          <p:spPr>
            <a:xfrm flipH="1" flipV="1">
              <a:off x="2137873" y="2648986"/>
              <a:ext cx="1" cy="1485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>
              <a:stCxn id="65" idx="2"/>
            </p:cNvCxnSpPr>
            <p:nvPr/>
          </p:nvCxnSpPr>
          <p:spPr>
            <a:xfrm>
              <a:off x="2137874" y="3078693"/>
              <a:ext cx="0" cy="1248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e 67"/>
          <p:cNvGrpSpPr/>
          <p:nvPr/>
        </p:nvGrpSpPr>
        <p:grpSpPr>
          <a:xfrm>
            <a:off x="4164099" y="4290643"/>
            <a:ext cx="287288" cy="210801"/>
            <a:chOff x="1382946" y="5104815"/>
            <a:chExt cx="287288" cy="210801"/>
          </a:xfrm>
        </p:grpSpPr>
        <p:sp>
          <p:nvSpPr>
            <p:cNvPr id="69" name="Rectangle 68"/>
            <p:cNvSpPr/>
            <p:nvPr/>
          </p:nvSpPr>
          <p:spPr>
            <a:xfrm>
              <a:off x="1382946" y="5269897"/>
              <a:ext cx="287288" cy="45719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0" name="Connecteur droit 69"/>
            <p:cNvCxnSpPr/>
            <p:nvPr/>
          </p:nvCxnSpPr>
          <p:spPr>
            <a:xfrm flipH="1">
              <a:off x="1521156" y="5104815"/>
              <a:ext cx="1" cy="1627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cteur droit 70"/>
          <p:cNvCxnSpPr/>
          <p:nvPr/>
        </p:nvCxnSpPr>
        <p:spPr>
          <a:xfrm>
            <a:off x="4245297" y="3759366"/>
            <a:ext cx="32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isocèle 71"/>
          <p:cNvSpPr/>
          <p:nvPr/>
        </p:nvSpPr>
        <p:spPr>
          <a:xfrm rot="5400000">
            <a:off x="4571833" y="3467889"/>
            <a:ext cx="570774" cy="577362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e 72"/>
          <p:cNvGrpSpPr/>
          <p:nvPr/>
        </p:nvGrpSpPr>
        <p:grpSpPr>
          <a:xfrm>
            <a:off x="5591502" y="3764657"/>
            <a:ext cx="208213" cy="554599"/>
            <a:chOff x="1855979" y="3572916"/>
            <a:chExt cx="208213" cy="554599"/>
          </a:xfrm>
        </p:grpSpPr>
        <p:cxnSp>
          <p:nvCxnSpPr>
            <p:cNvPr id="74" name="Connecteur droit 73"/>
            <p:cNvCxnSpPr/>
            <p:nvPr/>
          </p:nvCxnSpPr>
          <p:spPr>
            <a:xfrm>
              <a:off x="1855979" y="3822700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1855979" y="3877731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1960085" y="3572916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1960085" y="3877731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/>
          <p:cNvGrpSpPr/>
          <p:nvPr/>
        </p:nvGrpSpPr>
        <p:grpSpPr>
          <a:xfrm rot="16200000">
            <a:off x="5382555" y="3479270"/>
            <a:ext cx="81659" cy="554599"/>
            <a:chOff x="2097044" y="2648986"/>
            <a:chExt cx="81659" cy="554599"/>
          </a:xfrm>
        </p:grpSpPr>
        <p:sp>
          <p:nvSpPr>
            <p:cNvPr id="79" name="Rectangle 78"/>
            <p:cNvSpPr/>
            <p:nvPr/>
          </p:nvSpPr>
          <p:spPr>
            <a:xfrm>
              <a:off x="2097044" y="2797504"/>
              <a:ext cx="81659" cy="28118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0" name="Connecteur droit 79"/>
            <p:cNvCxnSpPr>
              <a:stCxn id="79" idx="0"/>
            </p:cNvCxnSpPr>
            <p:nvPr/>
          </p:nvCxnSpPr>
          <p:spPr>
            <a:xfrm flipH="1" flipV="1">
              <a:off x="2137873" y="2648986"/>
              <a:ext cx="1" cy="1485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>
              <a:stCxn id="79" idx="2"/>
            </p:cNvCxnSpPr>
            <p:nvPr/>
          </p:nvCxnSpPr>
          <p:spPr>
            <a:xfrm>
              <a:off x="2137874" y="3078693"/>
              <a:ext cx="0" cy="1248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e 81"/>
          <p:cNvGrpSpPr/>
          <p:nvPr/>
        </p:nvGrpSpPr>
        <p:grpSpPr>
          <a:xfrm>
            <a:off x="5557040" y="4290643"/>
            <a:ext cx="287288" cy="210801"/>
            <a:chOff x="1382946" y="5104815"/>
            <a:chExt cx="287288" cy="210801"/>
          </a:xfrm>
        </p:grpSpPr>
        <p:sp>
          <p:nvSpPr>
            <p:cNvPr id="83" name="Rectangle 82"/>
            <p:cNvSpPr/>
            <p:nvPr/>
          </p:nvSpPr>
          <p:spPr>
            <a:xfrm>
              <a:off x="1382946" y="5269897"/>
              <a:ext cx="287288" cy="45719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4" name="Connecteur droit 83"/>
            <p:cNvCxnSpPr/>
            <p:nvPr/>
          </p:nvCxnSpPr>
          <p:spPr>
            <a:xfrm flipH="1">
              <a:off x="1521156" y="5104815"/>
              <a:ext cx="1" cy="1627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Connecteur droit 84"/>
          <p:cNvCxnSpPr/>
          <p:nvPr/>
        </p:nvCxnSpPr>
        <p:spPr>
          <a:xfrm>
            <a:off x="5638238" y="3759366"/>
            <a:ext cx="32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riangle isocèle 85"/>
          <p:cNvSpPr/>
          <p:nvPr/>
        </p:nvSpPr>
        <p:spPr>
          <a:xfrm rot="5400000">
            <a:off x="5964774" y="3467889"/>
            <a:ext cx="570774" cy="577362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e 86"/>
          <p:cNvGrpSpPr/>
          <p:nvPr/>
        </p:nvGrpSpPr>
        <p:grpSpPr>
          <a:xfrm>
            <a:off x="6984259" y="3764657"/>
            <a:ext cx="208213" cy="554599"/>
            <a:chOff x="1855979" y="3572916"/>
            <a:chExt cx="208213" cy="554599"/>
          </a:xfrm>
        </p:grpSpPr>
        <p:cxnSp>
          <p:nvCxnSpPr>
            <p:cNvPr id="88" name="Connecteur droit 87"/>
            <p:cNvCxnSpPr/>
            <p:nvPr/>
          </p:nvCxnSpPr>
          <p:spPr>
            <a:xfrm>
              <a:off x="1855979" y="3822700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1855979" y="3877731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1960085" y="3572916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1960085" y="3877731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e 91"/>
          <p:cNvGrpSpPr/>
          <p:nvPr/>
        </p:nvGrpSpPr>
        <p:grpSpPr>
          <a:xfrm rot="16200000">
            <a:off x="6775312" y="3479270"/>
            <a:ext cx="81659" cy="554599"/>
            <a:chOff x="2097044" y="2648986"/>
            <a:chExt cx="81659" cy="554599"/>
          </a:xfrm>
        </p:grpSpPr>
        <p:sp>
          <p:nvSpPr>
            <p:cNvPr id="93" name="Rectangle 92"/>
            <p:cNvSpPr/>
            <p:nvPr/>
          </p:nvSpPr>
          <p:spPr>
            <a:xfrm>
              <a:off x="2097044" y="2797504"/>
              <a:ext cx="81659" cy="28118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4" name="Connecteur droit 93"/>
            <p:cNvCxnSpPr>
              <a:stCxn id="93" idx="0"/>
            </p:cNvCxnSpPr>
            <p:nvPr/>
          </p:nvCxnSpPr>
          <p:spPr>
            <a:xfrm flipH="1" flipV="1">
              <a:off x="2137873" y="2648986"/>
              <a:ext cx="1" cy="1485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>
              <a:stCxn id="93" idx="2"/>
            </p:cNvCxnSpPr>
            <p:nvPr/>
          </p:nvCxnSpPr>
          <p:spPr>
            <a:xfrm>
              <a:off x="2137874" y="3078693"/>
              <a:ext cx="0" cy="1248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 95"/>
          <p:cNvGrpSpPr/>
          <p:nvPr/>
        </p:nvGrpSpPr>
        <p:grpSpPr>
          <a:xfrm>
            <a:off x="6949797" y="4290643"/>
            <a:ext cx="287288" cy="210801"/>
            <a:chOff x="1382946" y="5104815"/>
            <a:chExt cx="287288" cy="210801"/>
          </a:xfrm>
        </p:grpSpPr>
        <p:sp>
          <p:nvSpPr>
            <p:cNvPr id="97" name="Rectangle 96"/>
            <p:cNvSpPr/>
            <p:nvPr/>
          </p:nvSpPr>
          <p:spPr>
            <a:xfrm>
              <a:off x="1382946" y="5269897"/>
              <a:ext cx="287288" cy="45719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8" name="Connecteur droit 97"/>
            <p:cNvCxnSpPr/>
            <p:nvPr/>
          </p:nvCxnSpPr>
          <p:spPr>
            <a:xfrm flipH="1">
              <a:off x="1521156" y="5104815"/>
              <a:ext cx="1" cy="1627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Connecteur droit 98"/>
          <p:cNvCxnSpPr/>
          <p:nvPr/>
        </p:nvCxnSpPr>
        <p:spPr>
          <a:xfrm>
            <a:off x="7030995" y="3759366"/>
            <a:ext cx="32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riangle isocèle 99"/>
          <p:cNvSpPr/>
          <p:nvPr/>
        </p:nvSpPr>
        <p:spPr>
          <a:xfrm rot="5400000">
            <a:off x="7357531" y="3467889"/>
            <a:ext cx="570774" cy="577362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835024" y="3286125"/>
            <a:ext cx="1595821" cy="1343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Ellipse 101"/>
          <p:cNvSpPr/>
          <p:nvPr/>
        </p:nvSpPr>
        <p:spPr>
          <a:xfrm>
            <a:off x="3749343" y="3286125"/>
            <a:ext cx="1545260" cy="134302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950863" y="4943475"/>
            <a:ext cx="154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HP filter…</a:t>
            </a:r>
            <a:endParaRPr lang="en-US" dirty="0"/>
          </a:p>
        </p:txBody>
      </p:sp>
      <p:sp>
        <p:nvSpPr>
          <p:cNvPr id="104" name="ZoneTexte 103"/>
          <p:cNvSpPr txBox="1"/>
          <p:nvPr/>
        </p:nvSpPr>
        <p:spPr>
          <a:xfrm>
            <a:off x="3370267" y="4943475"/>
            <a:ext cx="245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…followed by 4 LP filters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863187" y="5400894"/>
                <a:ext cx="1314334" cy="7870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187" y="5400894"/>
                <a:ext cx="1314334" cy="7870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3740758" y="5370214"/>
                <a:ext cx="1314334" cy="848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58" y="5370214"/>
                <a:ext cx="1314334" cy="8484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ZoneTexte 102"/>
          <p:cNvSpPr txBox="1"/>
          <p:nvPr/>
        </p:nvSpPr>
        <p:spPr>
          <a:xfrm>
            <a:off x="155030" y="3545467"/>
            <a:ext cx="1056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</a:p>
          <a:p>
            <a:r>
              <a:rPr lang="en-US" dirty="0" smtClean="0"/>
              <a:t>(preamp)</a:t>
            </a:r>
            <a:endParaRPr lang="en-US" dirty="0"/>
          </a:p>
        </p:txBody>
      </p:sp>
      <p:sp>
        <p:nvSpPr>
          <p:cNvPr id="110" name="ZoneTexte 109"/>
          <p:cNvSpPr txBox="1"/>
          <p:nvPr/>
        </p:nvSpPr>
        <p:spPr>
          <a:xfrm>
            <a:off x="7931599" y="354546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2246841" y="5370214"/>
                <a:ext cx="1314334" cy="848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841" y="5370214"/>
                <a:ext cx="1314334" cy="8484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5152759" y="5370214"/>
                <a:ext cx="1314334" cy="848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759" y="5370214"/>
                <a:ext cx="1314334" cy="8484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6671772" y="5370214"/>
                <a:ext cx="1314334" cy="848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772" y="5370214"/>
                <a:ext cx="1314334" cy="84843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6282772" y="3276401"/>
                <a:ext cx="10903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𝜏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𝑅</m:t>
                      </m:r>
                      <m:r>
                        <a:rPr lang="en-US" i="1">
                          <a:latin typeface="Cambria Math"/>
                        </a:rPr>
                        <m:t>∙</m:t>
                      </m:r>
                      <m:r>
                        <a:rPr lang="en-US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772" y="3276401"/>
                <a:ext cx="109036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ZoneTexte 106"/>
          <p:cNvSpPr txBox="1"/>
          <p:nvPr/>
        </p:nvSpPr>
        <p:spPr>
          <a:xfrm>
            <a:off x="6282772" y="2522497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Adjustable Shaping </a:t>
            </a:r>
            <a:r>
              <a:rPr lang="en-US" b="1" dirty="0"/>
              <a:t>T</a:t>
            </a:r>
            <a:r>
              <a:rPr lang="en-US" b="1" dirty="0" smtClean="0"/>
              <a:t>ime</a:t>
            </a:r>
            <a:endParaRPr lang="en-US" b="1" dirty="0"/>
          </a:p>
        </p:txBody>
      </p:sp>
      <p:sp>
        <p:nvSpPr>
          <p:cNvPr id="114" name="Forme libre 113"/>
          <p:cNvSpPr/>
          <p:nvPr/>
        </p:nvSpPr>
        <p:spPr>
          <a:xfrm>
            <a:off x="6616700" y="2908300"/>
            <a:ext cx="292112" cy="431800"/>
          </a:xfrm>
          <a:custGeom>
            <a:avLst/>
            <a:gdLst>
              <a:gd name="connsiteX0" fmla="*/ 241300 w 292112"/>
              <a:gd name="connsiteY0" fmla="*/ 0 h 431800"/>
              <a:gd name="connsiteX1" fmla="*/ 12700 w 292112"/>
              <a:gd name="connsiteY1" fmla="*/ 139700 h 431800"/>
              <a:gd name="connsiteX2" fmla="*/ 292100 w 292112"/>
              <a:gd name="connsiteY2" fmla="*/ 114300 h 431800"/>
              <a:gd name="connsiteX3" fmla="*/ 0 w 292112"/>
              <a:gd name="connsiteY3" fmla="*/ 431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112" h="431800">
                <a:moveTo>
                  <a:pt x="241300" y="0"/>
                </a:moveTo>
                <a:cubicBezTo>
                  <a:pt x="122766" y="60325"/>
                  <a:pt x="4233" y="120650"/>
                  <a:pt x="12700" y="139700"/>
                </a:cubicBezTo>
                <a:cubicBezTo>
                  <a:pt x="21167" y="158750"/>
                  <a:pt x="294217" y="65617"/>
                  <a:pt x="292100" y="114300"/>
                </a:cubicBezTo>
                <a:cubicBezTo>
                  <a:pt x="289983" y="162983"/>
                  <a:pt x="144991" y="297391"/>
                  <a:pt x="0" y="43180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2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11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622300" y="1737667"/>
            <a:ext cx="5363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Please, write the ARMA model of the HPF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63187" y="2441794"/>
                <a:ext cx="1314334" cy="7870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187" y="2441794"/>
                <a:ext cx="1314334" cy="7870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62750" y="3318193"/>
                <a:ext cx="2659382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𝑝</m:t>
                      </m:r>
                      <m:r>
                        <a:rPr lang="en-US" sz="2400" i="1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𝑇𝑠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750" y="3318193"/>
                <a:ext cx="2659382" cy="7863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171345" y="2433765"/>
                <a:ext cx="3852208" cy="905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+…+</m:t>
                          </m:r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345" y="2433765"/>
                <a:ext cx="3852208" cy="905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èche droite 3"/>
          <p:cNvSpPr/>
          <p:nvPr/>
        </p:nvSpPr>
        <p:spPr>
          <a:xfrm>
            <a:off x="3304220" y="2506828"/>
            <a:ext cx="874080" cy="657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84577" y="4654034"/>
                <a:ext cx="28161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=???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577" y="4654034"/>
                <a:ext cx="281615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70150" y="5263634"/>
                <a:ext cx="28305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=???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150" y="5263634"/>
                <a:ext cx="2830583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05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12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622300" y="1737667"/>
            <a:ext cx="5363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Please, write the ARMA model of the LPF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63187" y="2441794"/>
                <a:ext cx="1314334" cy="848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187" y="2441794"/>
                <a:ext cx="1314334" cy="8484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62750" y="3318193"/>
                <a:ext cx="2659382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𝑝</m:t>
                      </m:r>
                      <m:r>
                        <a:rPr lang="en-US" sz="2400" i="1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𝑇𝑠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750" y="3318193"/>
                <a:ext cx="2659382" cy="7863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171345" y="2433765"/>
                <a:ext cx="3852208" cy="905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+…+</m:t>
                          </m:r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345" y="2433765"/>
                <a:ext cx="3852208" cy="905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èche droite 3"/>
          <p:cNvSpPr/>
          <p:nvPr/>
        </p:nvSpPr>
        <p:spPr>
          <a:xfrm>
            <a:off x="3304220" y="2506828"/>
            <a:ext cx="874080" cy="657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84577" y="4654034"/>
                <a:ext cx="28161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=???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577" y="4654034"/>
                <a:ext cx="281615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70150" y="5263634"/>
                <a:ext cx="28305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=???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150" y="5263634"/>
                <a:ext cx="2830583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89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508000" y="1710035"/>
            <a:ext cx="1783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latin typeface="Arial Black" panose="020B0A04020102020204" pitchFamily="34" charset="0"/>
              </a:rPr>
              <a:t>R</a:t>
            </a:r>
            <a:r>
              <a:rPr lang="en-US" sz="2400" dirty="0" smtClean="0"/>
              <a:t> code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720" y="2564904"/>
            <a:ext cx="9143280" cy="369331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CR.RC4 &lt;- function (s, tau) 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my.HP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= c(tau /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-tau /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a = c(1+tau/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-tau/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my.HP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= 1,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a = c(1+tau/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-tau/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52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14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508000" y="1710035"/>
            <a:ext cx="6073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try it… we will compute its step response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720" y="2171700"/>
            <a:ext cx="9143280" cy="424731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 (signal)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&lt;- 0.01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(-10, 50, by=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ifelse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(t&gt;=0, 1, 0)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CR.RC4 &lt;- function (s, tau)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 &lt;- CR.RC4(s, 1)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 (t, out)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280" y="2463800"/>
            <a:ext cx="3600611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5690956" y="2484735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shaping time </a:t>
            </a:r>
            <a:r>
              <a:rPr lang="en-US" dirty="0" smtClean="0">
                <a:latin typeface="Symbol" panose="05050102010706020507" pitchFamily="18" charset="2"/>
              </a:rPr>
              <a:t>t</a:t>
            </a:r>
            <a:r>
              <a:rPr lang="en-US" dirty="0" smtClean="0"/>
              <a:t>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52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15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508000" y="1710035"/>
            <a:ext cx="7480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try it…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We know the true response (just look at Laplace tables)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2724150"/>
            <a:ext cx="59912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19100" y="3251200"/>
            <a:ext cx="104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65851" y="3821431"/>
                <a:ext cx="3012298" cy="662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𝜏</m:t>
                          </m:r>
                          <m:r>
                            <a:rPr lang="en-US" i="1">
                              <a:latin typeface="Cambria Math"/>
                            </a:rPr>
                            <m:t>∙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𝜏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𝜏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𝜏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851" y="3821431"/>
                <a:ext cx="3012298" cy="6629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4522085"/>
            <a:ext cx="5876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5067242"/>
            <a:ext cx="5829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09369" y="5581592"/>
                <a:ext cx="2125262" cy="659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4!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∙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369" y="5581592"/>
                <a:ext cx="2125262" cy="6596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419100" y="5680561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6385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16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647700" y="1981220"/>
            <a:ext cx="282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r>
              <a:rPr lang="en-US" b="1" dirty="0" smtClean="0"/>
              <a:t>lack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the numerical filter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647700" y="2667020"/>
            <a:ext cx="271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White</a:t>
            </a:r>
            <a:r>
              <a:rPr lang="en-US" dirty="0" smtClean="0">
                <a:sym typeface="Wingdings" panose="05000000000000000000" pitchFamily="2" charset="2"/>
              </a:rPr>
              <a:t> the true response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1583898"/>
            <a:ext cx="4320000" cy="431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47700" y="3690560"/>
            <a:ext cx="260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so bad, isn’t it?</a:t>
            </a:r>
            <a:endParaRPr lang="en-US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295900" y="1753294"/>
            <a:ext cx="331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Various shaping time </a:t>
            </a:r>
            <a:r>
              <a:rPr lang="en-US" dirty="0" smtClean="0">
                <a:latin typeface="Symbol" panose="05050102010706020507" pitchFamily="18" charset="2"/>
              </a:rPr>
              <a:t>t</a:t>
            </a:r>
            <a:r>
              <a:rPr lang="en-US" dirty="0" smtClean="0"/>
              <a:t>=1, 2 and 4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647700" y="5036760"/>
            <a:ext cx="59986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Data acquisition consists in</a:t>
            </a:r>
          </a:p>
          <a:p>
            <a:r>
              <a:rPr lang="en-US" sz="2400" b="1" dirty="0"/>
              <a:t>c</a:t>
            </a:r>
            <a:r>
              <a:rPr lang="en-US" sz="2400" b="1" dirty="0" smtClean="0"/>
              <a:t>atching the peak value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 Doing anything else would be a BAD idea…</a:t>
            </a:r>
            <a:endParaRPr lang="en-US" sz="2400" b="1" dirty="0"/>
          </a:p>
        </p:txBody>
      </p:sp>
      <p:sp>
        <p:nvSpPr>
          <p:cNvPr id="6" name="Ellipse 5"/>
          <p:cNvSpPr/>
          <p:nvPr/>
        </p:nvSpPr>
        <p:spPr>
          <a:xfrm>
            <a:off x="6637699" y="2321868"/>
            <a:ext cx="119066" cy="1228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rme libre 6"/>
          <p:cNvSpPr/>
          <p:nvPr/>
        </p:nvSpPr>
        <p:spPr>
          <a:xfrm>
            <a:off x="3898900" y="2451100"/>
            <a:ext cx="2794000" cy="3251200"/>
          </a:xfrm>
          <a:custGeom>
            <a:avLst/>
            <a:gdLst>
              <a:gd name="connsiteX0" fmla="*/ 2794000 w 2794000"/>
              <a:gd name="connsiteY0" fmla="*/ 0 h 3251200"/>
              <a:gd name="connsiteX1" fmla="*/ 2794000 w 2794000"/>
              <a:gd name="connsiteY1" fmla="*/ 3251200 h 3251200"/>
              <a:gd name="connsiteX2" fmla="*/ 0 w 2794000"/>
              <a:gd name="connsiteY2" fmla="*/ 3251200 h 325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000" h="3251200">
                <a:moveTo>
                  <a:pt x="2794000" y="0"/>
                </a:moveTo>
                <a:lnTo>
                  <a:pt x="2794000" y="3251200"/>
                </a:lnTo>
                <a:lnTo>
                  <a:pt x="0" y="325120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52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836" y="2963396"/>
            <a:ext cx="1800000" cy="179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636" y="3861768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38" y="2964364"/>
            <a:ext cx="1800000" cy="179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250" y="3861768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17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685800" y="1763067"/>
            <a:ext cx="77706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Nice, but CSP output IS NOT a step…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It is an exponential whose time constant depends on CSPs</a:t>
            </a:r>
          </a:p>
          <a:p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components feedback (</a:t>
            </a:r>
            <a:r>
              <a:rPr lang="en-US" sz="2400" dirty="0" err="1" smtClean="0">
                <a:sym typeface="Wingdings" panose="05000000000000000000" pitchFamily="2" charset="2"/>
              </a:rPr>
              <a:t>RfCf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/>
          </a:p>
        </p:txBody>
      </p:sp>
      <p:sp>
        <p:nvSpPr>
          <p:cNvPr id="3" name="Ellipse 2"/>
          <p:cNvSpPr/>
          <p:nvPr/>
        </p:nvSpPr>
        <p:spPr>
          <a:xfrm>
            <a:off x="7454900" y="5854700"/>
            <a:ext cx="1574736" cy="508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/>
          <p:nvPr/>
        </p:nvCxnSpPr>
        <p:spPr>
          <a:xfrm>
            <a:off x="6728460" y="6078220"/>
            <a:ext cx="1798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957060" y="4061460"/>
            <a:ext cx="1285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957060" y="4168140"/>
            <a:ext cx="1285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232660" y="5060950"/>
            <a:ext cx="0" cy="1186180"/>
          </a:xfrm>
          <a:prstGeom prst="line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785110" y="4041140"/>
            <a:ext cx="0" cy="1186180"/>
          </a:xfrm>
          <a:prstGeom prst="line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492732" y="5431889"/>
            <a:ext cx="176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Same amplitude</a:t>
            </a:r>
          </a:p>
          <a:p>
            <a:pPr algn="ctr"/>
            <a:r>
              <a:rPr lang="en-US" dirty="0" smtClean="0"/>
              <a:t>= same charge</a:t>
            </a:r>
            <a:endParaRPr lang="en-US" dirty="0"/>
          </a:p>
        </p:txBody>
      </p:sp>
      <p:sp>
        <p:nvSpPr>
          <p:cNvPr id="14" name="Flèche droite 13"/>
          <p:cNvSpPr/>
          <p:nvPr/>
        </p:nvSpPr>
        <p:spPr>
          <a:xfrm>
            <a:off x="2966250" y="3189907"/>
            <a:ext cx="923375" cy="690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Ok</a:t>
            </a:r>
            <a:endParaRPr lang="en-US" b="1" dirty="0"/>
          </a:p>
        </p:txBody>
      </p:sp>
      <p:sp>
        <p:nvSpPr>
          <p:cNvPr id="30" name="Flèche droite 29"/>
          <p:cNvSpPr/>
          <p:nvPr/>
        </p:nvSpPr>
        <p:spPr>
          <a:xfrm>
            <a:off x="4806836" y="4990736"/>
            <a:ext cx="923375" cy="690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Nok</a:t>
            </a:r>
            <a:r>
              <a:rPr lang="en-US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105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18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685800" y="1763067"/>
            <a:ext cx="339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would like to do that :</a:t>
            </a:r>
            <a:endParaRPr lang="en-US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276850" y="1764009"/>
            <a:ext cx="219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we did this :</a:t>
            </a:r>
            <a:endParaRPr lang="en-US" sz="2400" dirty="0"/>
          </a:p>
        </p:txBody>
      </p:sp>
      <p:sp>
        <p:nvSpPr>
          <p:cNvPr id="7" name="Accolade fermante 6"/>
          <p:cNvSpPr/>
          <p:nvPr/>
        </p:nvSpPr>
        <p:spPr>
          <a:xfrm rot="5400000">
            <a:off x="5763593" y="2403653"/>
            <a:ext cx="219077" cy="203076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colade fermante 19"/>
          <p:cNvSpPr/>
          <p:nvPr/>
        </p:nvSpPr>
        <p:spPr>
          <a:xfrm rot="5400000">
            <a:off x="7700550" y="2774696"/>
            <a:ext cx="219075" cy="128867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ZoneTexte 20"/>
          <p:cNvSpPr txBox="1"/>
          <p:nvPr/>
        </p:nvSpPr>
        <p:spPr>
          <a:xfrm>
            <a:off x="5568377" y="3645640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CSP</a:t>
            </a:r>
            <a:endParaRPr lang="en-US" sz="2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280937" y="3654150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Shaper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48152" y="2352291"/>
                <a:ext cx="2657715" cy="853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𝐶𝑓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𝜏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∙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152" y="2352291"/>
                <a:ext cx="2657715" cy="8530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744946" y="2354337"/>
                <a:ext cx="3891515" cy="893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𝐶𝑓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𝑐𝑠𝑝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𝑐𝑠𝑝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𝜏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∙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946" y="2354337"/>
                <a:ext cx="3891515" cy="8937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ccolade fermante 24"/>
          <p:cNvSpPr/>
          <p:nvPr/>
        </p:nvSpPr>
        <p:spPr>
          <a:xfrm rot="5400000">
            <a:off x="1308900" y="3082935"/>
            <a:ext cx="219076" cy="67220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colade fermante 25"/>
          <p:cNvSpPr/>
          <p:nvPr/>
        </p:nvSpPr>
        <p:spPr>
          <a:xfrm rot="5400000">
            <a:off x="2699925" y="2774697"/>
            <a:ext cx="219075" cy="128867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ZoneTexte 26"/>
          <p:cNvSpPr txBox="1"/>
          <p:nvPr/>
        </p:nvSpPr>
        <p:spPr>
          <a:xfrm>
            <a:off x="1082336" y="3645641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CSP</a:t>
            </a:r>
            <a:endParaRPr lang="en-US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280312" y="3654151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Shaper</a:t>
            </a:r>
            <a:endParaRPr lang="en-US" sz="2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58554" y="4293542"/>
            <a:ext cx="827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fact, the transfer function of the shaper should rather look like:</a:t>
            </a:r>
            <a:endParaRPr lang="en-US" sz="2400" dirty="0"/>
          </a:p>
        </p:txBody>
      </p:sp>
      <p:sp>
        <p:nvSpPr>
          <p:cNvPr id="31" name="Accolade fermante 30"/>
          <p:cNvSpPr/>
          <p:nvPr/>
        </p:nvSpPr>
        <p:spPr>
          <a:xfrm rot="5400000">
            <a:off x="1152314" y="4794166"/>
            <a:ext cx="219077" cy="203076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colade fermante 31"/>
          <p:cNvSpPr/>
          <p:nvPr/>
        </p:nvSpPr>
        <p:spPr>
          <a:xfrm rot="5400000">
            <a:off x="3315024" y="4794065"/>
            <a:ext cx="219077" cy="203096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ZoneTexte 32"/>
          <p:cNvSpPr txBox="1"/>
          <p:nvPr/>
        </p:nvSpPr>
        <p:spPr>
          <a:xfrm>
            <a:off x="957098" y="6036153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CSP</a:t>
            </a:r>
            <a:endParaRPr lang="en-US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2924649" y="6036152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Shaper</a:t>
            </a:r>
            <a:endParaRPr lang="en-US" sz="2400" dirty="0"/>
          </a:p>
        </p:txBody>
      </p:sp>
      <p:sp>
        <p:nvSpPr>
          <p:cNvPr id="12" name="Ellipse 11"/>
          <p:cNvSpPr/>
          <p:nvPr/>
        </p:nvSpPr>
        <p:spPr>
          <a:xfrm>
            <a:off x="2809462" y="4755207"/>
            <a:ext cx="1935484" cy="48996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ZoneTexte 12"/>
          <p:cNvSpPr txBox="1"/>
          <p:nvPr/>
        </p:nvSpPr>
        <p:spPr>
          <a:xfrm>
            <a:off x="5267099" y="4922006"/>
            <a:ext cx="3238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pole/zero corrector</a:t>
            </a:r>
          </a:p>
          <a:p>
            <a:r>
              <a:rPr lang="en-US" dirty="0"/>
              <a:t>o</a:t>
            </a:r>
            <a:r>
              <a:rPr lang="en-US" dirty="0" smtClean="0"/>
              <a:t>f your favorite shaper.</a:t>
            </a:r>
          </a:p>
          <a:p>
            <a:r>
              <a:rPr lang="en-US" dirty="0" smtClean="0"/>
              <a:t>By adjusting </a:t>
            </a:r>
            <a:r>
              <a:rPr lang="en-US" dirty="0" err="1" smtClean="0">
                <a:latin typeface="Symbol" panose="05050102010706020507" pitchFamily="18" charset="2"/>
              </a:rPr>
              <a:t>t</a:t>
            </a:r>
            <a:r>
              <a:rPr lang="en-US" dirty="0" err="1" smtClean="0"/>
              <a:t>adj</a:t>
            </a:r>
            <a:r>
              <a:rPr lang="en-US" dirty="0" smtClean="0"/>
              <a:t>, you cancel out</a:t>
            </a:r>
          </a:p>
          <a:p>
            <a:r>
              <a:rPr lang="en-US" dirty="0"/>
              <a:t>t</a:t>
            </a:r>
            <a:r>
              <a:rPr lang="en-US" dirty="0" smtClean="0"/>
              <a:t>he preamp response.</a:t>
            </a:r>
            <a:endParaRPr lang="en-US" dirty="0"/>
          </a:p>
        </p:txBody>
      </p:sp>
      <p:sp>
        <p:nvSpPr>
          <p:cNvPr id="14" name="Forme libre 13"/>
          <p:cNvSpPr/>
          <p:nvPr/>
        </p:nvSpPr>
        <p:spPr>
          <a:xfrm>
            <a:off x="4787900" y="5029200"/>
            <a:ext cx="393700" cy="485913"/>
          </a:xfrm>
          <a:custGeom>
            <a:avLst/>
            <a:gdLst>
              <a:gd name="connsiteX0" fmla="*/ 393700 w 393700"/>
              <a:gd name="connsiteY0" fmla="*/ 482600 h 485913"/>
              <a:gd name="connsiteX1" fmla="*/ 101600 w 393700"/>
              <a:gd name="connsiteY1" fmla="*/ 444500 h 485913"/>
              <a:gd name="connsiteX2" fmla="*/ 266700 w 393700"/>
              <a:gd name="connsiteY2" fmla="*/ 190500 h 485913"/>
              <a:gd name="connsiteX3" fmla="*/ 0 w 393700"/>
              <a:gd name="connsiteY3" fmla="*/ 0 h 4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700" h="485913">
                <a:moveTo>
                  <a:pt x="393700" y="482600"/>
                </a:moveTo>
                <a:cubicBezTo>
                  <a:pt x="258233" y="487891"/>
                  <a:pt x="122767" y="493183"/>
                  <a:pt x="101600" y="444500"/>
                </a:cubicBezTo>
                <a:cubicBezTo>
                  <a:pt x="80433" y="395817"/>
                  <a:pt x="283633" y="264583"/>
                  <a:pt x="266700" y="190500"/>
                </a:cubicBezTo>
                <a:cubicBezTo>
                  <a:pt x="249767" y="116417"/>
                  <a:pt x="124883" y="58208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12810" y="4821214"/>
                <a:ext cx="4592539" cy="9115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𝐶𝑓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𝑐𝑠𝑝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𝑐𝑠𝑝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𝑎𝑑𝑗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𝑎𝑑𝑗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𝜏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∙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10" y="4821214"/>
                <a:ext cx="4592539" cy="9115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4215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19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622300" y="1737667"/>
            <a:ext cx="639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Please, write the ARMA model of the PZ corrector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62750" y="3318193"/>
                <a:ext cx="2659382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𝑝</m:t>
                      </m:r>
                      <m:r>
                        <a:rPr lang="en-US" sz="2400" i="1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𝑇𝑠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750" y="3318193"/>
                <a:ext cx="2659382" cy="7863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171345" y="2433765"/>
                <a:ext cx="3852208" cy="905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+…+</m:t>
                          </m:r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345" y="2433765"/>
                <a:ext cx="3852208" cy="905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èche droite 3"/>
          <p:cNvSpPr/>
          <p:nvPr/>
        </p:nvSpPr>
        <p:spPr>
          <a:xfrm>
            <a:off x="3304220" y="2506828"/>
            <a:ext cx="874080" cy="657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84577" y="4654034"/>
                <a:ext cx="28161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=???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577" y="4654034"/>
                <a:ext cx="281615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70150" y="5263634"/>
                <a:ext cx="28305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=???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150" y="5263634"/>
                <a:ext cx="283058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9293" y="2586994"/>
                <a:ext cx="1662122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1+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𝑎𝑑𝑗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93" y="2586994"/>
                <a:ext cx="1662122" cy="496674"/>
              </a:xfrm>
              <a:prstGeom prst="rect">
                <a:avLst/>
              </a:prstGeom>
              <a:blipFill rotWithShape="1">
                <a:blip r:embed="rId6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755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15900" y="1572567"/>
            <a:ext cx="4168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signal we have to process :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38" y="1572567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304952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86400" y="3009963"/>
            <a:ext cx="152400" cy="104133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937260" y="3009964"/>
            <a:ext cx="4549140" cy="350456"/>
          </a:xfrm>
          <a:prstGeom prst="lin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421338" y="3009964"/>
            <a:ext cx="2217462" cy="350456"/>
          </a:xfrm>
          <a:prstGeom prst="lin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360420" y="4051300"/>
            <a:ext cx="2278380" cy="1732280"/>
          </a:xfrm>
          <a:prstGeom prst="lin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3360420" y="4051300"/>
            <a:ext cx="2125980" cy="810260"/>
          </a:xfrm>
          <a:prstGeom prst="lin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ZoneTexte 19"/>
          <p:cNvSpPr txBox="1"/>
          <p:nvPr/>
        </p:nvSpPr>
        <p:spPr>
          <a:xfrm>
            <a:off x="550030" y="2408829"/>
            <a:ext cx="370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get consecutive samples</a:t>
            </a:r>
            <a:endParaRPr lang="en-US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371600" y="3822700"/>
            <a:ext cx="1179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Ts</a:t>
            </a:r>
            <a:r>
              <a:rPr lang="en-US" sz="2400" dirty="0" smtClean="0"/>
              <a:t>=10ns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693733" y="5119409"/>
                <a:ext cx="9450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733" y="5119409"/>
                <a:ext cx="94506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/>
          <p:cNvSpPr txBox="1"/>
          <p:nvPr/>
        </p:nvSpPr>
        <p:spPr>
          <a:xfrm>
            <a:off x="6136706" y="5165575"/>
            <a:ext cx="299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[…, 0, 0, 0, 0.12, 0.12, 0.12, …]</a:t>
            </a:r>
          </a:p>
          <a:p>
            <a:r>
              <a:rPr lang="en-US" dirty="0" smtClean="0"/>
              <a:t>+ noise !</a:t>
            </a:r>
            <a:endParaRPr lang="en-US" dirty="0"/>
          </a:p>
        </p:txBody>
      </p:sp>
      <p:sp>
        <p:nvSpPr>
          <p:cNvPr id="24" name="Forme libre 23"/>
          <p:cNvSpPr/>
          <p:nvPr/>
        </p:nvSpPr>
        <p:spPr>
          <a:xfrm>
            <a:off x="2235267" y="5382351"/>
            <a:ext cx="3746500" cy="859110"/>
          </a:xfrm>
          <a:custGeom>
            <a:avLst/>
            <a:gdLst>
              <a:gd name="connsiteX0" fmla="*/ 3746500 w 3746500"/>
              <a:gd name="connsiteY0" fmla="*/ 215900 h 859110"/>
              <a:gd name="connsiteX1" fmla="*/ 2247900 w 3746500"/>
              <a:gd name="connsiteY1" fmla="*/ 419100 h 859110"/>
              <a:gd name="connsiteX2" fmla="*/ 1320800 w 3746500"/>
              <a:gd name="connsiteY2" fmla="*/ 850900 h 859110"/>
              <a:gd name="connsiteX3" fmla="*/ 0 w 3746500"/>
              <a:gd name="connsiteY3" fmla="*/ 0 h 85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6500" h="859110">
                <a:moveTo>
                  <a:pt x="3746500" y="215900"/>
                </a:moveTo>
                <a:cubicBezTo>
                  <a:pt x="3199341" y="264583"/>
                  <a:pt x="2652183" y="313267"/>
                  <a:pt x="2247900" y="419100"/>
                </a:cubicBezTo>
                <a:cubicBezTo>
                  <a:pt x="1843617" y="524933"/>
                  <a:pt x="1695450" y="920750"/>
                  <a:pt x="1320800" y="850900"/>
                </a:cubicBezTo>
                <a:cubicBezTo>
                  <a:pt x="946150" y="781050"/>
                  <a:pt x="473075" y="390525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88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20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508000" y="1710035"/>
            <a:ext cx="1783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latin typeface="Arial Black" panose="020B0A04020102020204" pitchFamily="34" charset="0"/>
              </a:rPr>
              <a:t>R</a:t>
            </a:r>
            <a:r>
              <a:rPr lang="en-US" sz="2400" dirty="0" smtClean="0"/>
              <a:t> code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720" y="2399804"/>
            <a:ext cx="9143280" cy="397031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CR.RC4 &lt;- function (s, tau,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pz.adj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my.PZ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= c(1+pz.adj /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pz.adj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a = 1)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my.PZ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s) /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pz.adj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= 1,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a = c(1+tau/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-tau/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dummy &lt;- 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filter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my.LP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dummy)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5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21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508000" y="1710035"/>
            <a:ext cx="6471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have to adjust PZ corrector to preamp. output: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36" y="2501900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747" y="3135447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636" y="4486006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3289300" y="2370435"/>
            <a:ext cx="4617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Have a careful look at the baseline :</a:t>
            </a:r>
            <a:endParaRPr lang="en-US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1232357" y="368445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Pz.adj</a:t>
            </a:r>
            <a:r>
              <a:rPr lang="en-US" dirty="0" smtClean="0"/>
              <a:t> = 80</a:t>
            </a:r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3566468" y="4318399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Pz.adj</a:t>
            </a:r>
            <a:r>
              <a:rPr lang="en-US" dirty="0" smtClean="0"/>
              <a:t> = 120</a:t>
            </a:r>
            <a:endParaRPr lang="en-US" dirty="0"/>
          </a:p>
        </p:txBody>
      </p:sp>
      <p:sp>
        <p:nvSpPr>
          <p:cNvPr id="16" name="ZoneTexte 15"/>
          <p:cNvSpPr txBox="1"/>
          <p:nvPr/>
        </p:nvSpPr>
        <p:spPr>
          <a:xfrm>
            <a:off x="5493847" y="5636293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Pz.adj</a:t>
            </a:r>
            <a:r>
              <a:rPr lang="en-US" dirty="0" smtClean="0"/>
              <a:t> = 100</a:t>
            </a:r>
            <a:endParaRPr lang="en-US" dirty="0"/>
          </a:p>
        </p:txBody>
      </p:sp>
      <p:sp>
        <p:nvSpPr>
          <p:cNvPr id="17" name="ZoneTexte 16"/>
          <p:cNvSpPr txBox="1"/>
          <p:nvPr/>
        </p:nvSpPr>
        <p:spPr>
          <a:xfrm>
            <a:off x="1195488" y="4048961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good…</a:t>
            </a:r>
            <a:endParaRPr lang="en-US" dirty="0"/>
          </a:p>
        </p:txBody>
      </p:sp>
      <p:sp>
        <p:nvSpPr>
          <p:cNvPr id="18" name="ZoneTexte 17"/>
          <p:cNvSpPr txBox="1"/>
          <p:nvPr/>
        </p:nvSpPr>
        <p:spPr>
          <a:xfrm>
            <a:off x="3373402" y="4687731"/>
            <a:ext cx="169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oups</a:t>
            </a:r>
            <a:r>
              <a:rPr lang="en-US" dirty="0" smtClean="0"/>
              <a:t>, to much…</a:t>
            </a:r>
            <a:endParaRPr lang="en-US" dirty="0"/>
          </a:p>
        </p:txBody>
      </p:sp>
      <p:sp>
        <p:nvSpPr>
          <p:cNvPr id="19" name="ZoneTexte 18"/>
          <p:cNvSpPr txBox="1"/>
          <p:nvPr/>
        </p:nvSpPr>
        <p:spPr>
          <a:xfrm>
            <a:off x="1842336" y="5545552"/>
            <a:ext cx="3252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Perfect! Don’t touch anymore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68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38" y="2184400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38" y="2184400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lèche droite 9"/>
          <p:cNvSpPr/>
          <p:nvPr/>
        </p:nvSpPr>
        <p:spPr>
          <a:xfrm>
            <a:off x="3766350" y="3101007"/>
            <a:ext cx="923375" cy="690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Ok</a:t>
            </a:r>
            <a:endParaRPr lang="en-US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08000" y="1710035"/>
            <a:ext cx="4857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And, this time, everything goes right!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1430595" y="5461000"/>
            <a:ext cx="6282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complete the filtering section of the shaper.</a:t>
            </a:r>
            <a:endParaRPr lang="en-US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513123" y="5952530"/>
            <a:ext cx="211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YES, YOU did it!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2230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23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07296" y="1618901"/>
            <a:ext cx="848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Alas, this new shaper let pass slowly varying baseline fluctuations…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307296" y="2342801"/>
            <a:ext cx="79401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Stop for now! </a:t>
            </a:r>
          </a:p>
          <a:p>
            <a:r>
              <a:rPr lang="en-US" sz="2400" dirty="0" smtClean="0"/>
              <a:t>We should add a baseline restorer to complete our shaper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in order to have a good shaper. Here, it doesn’t matter.</a:t>
            </a:r>
          </a:p>
          <a:p>
            <a:r>
              <a:rPr lang="en-US" sz="2400" dirty="0"/>
              <a:t>	L</a:t>
            </a:r>
            <a:r>
              <a:rPr lang="en-US" sz="2400" dirty="0" smtClean="0"/>
              <a:t>et’s play with our new toy!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307296" y="4489101"/>
            <a:ext cx="808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corrected the CSP PZ.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What would happen if we play with the shaping time?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0702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24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92100" y="1587500"/>
            <a:ext cx="2648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Shaping time adjust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92100" y="2049165"/>
            <a:ext cx="7986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build an histogram of data (deposited energy = 1MeV in Si)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92100" y="2510830"/>
            <a:ext cx="5277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we measure its standard deviation…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325" y="2972495"/>
            <a:ext cx="3454739" cy="3448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301685" y="4197671"/>
            <a:ext cx="2523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 for each shaping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ime…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6781800" y="3987800"/>
            <a:ext cx="20465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Shaping time = 1µs</a:t>
            </a:r>
          </a:p>
          <a:p>
            <a:r>
              <a:rPr lang="en-US" dirty="0" smtClean="0"/>
              <a:t>Mean = 0.00432</a:t>
            </a:r>
          </a:p>
          <a:p>
            <a:r>
              <a:rPr lang="en-US" dirty="0" err="1" smtClean="0"/>
              <a:t>Sd</a:t>
            </a:r>
            <a:r>
              <a:rPr lang="en-US" dirty="0" smtClean="0"/>
              <a:t> = 4.8e-6</a:t>
            </a:r>
          </a:p>
          <a:p>
            <a:r>
              <a:rPr lang="en-US" dirty="0" smtClean="0"/>
              <a:t>resolution = 1.1keV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02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00" y="2049165"/>
            <a:ext cx="4320000" cy="431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25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92100" y="1587500"/>
            <a:ext cx="2648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Shaping time adjust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6731000" y="4927600"/>
            <a:ext cx="1434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Optimal filter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6731000" y="4558268"/>
            <a:ext cx="222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CR-RC4 @opt shaping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6731000" y="3504168"/>
            <a:ext cx="1745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CR-RC4 </a:t>
            </a:r>
          </a:p>
          <a:p>
            <a:r>
              <a:rPr lang="en-US" dirty="0" smtClean="0"/>
              <a:t>@ count rate = 0</a:t>
            </a:r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1000" y="2500868"/>
            <a:ext cx="203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 rate = 10k c/s</a:t>
            </a:r>
            <a:endParaRPr lang="en-US" dirty="0"/>
          </a:p>
        </p:txBody>
      </p:sp>
      <p:sp>
        <p:nvSpPr>
          <p:cNvPr id="16" name="ZoneTexte 15"/>
          <p:cNvSpPr txBox="1"/>
          <p:nvPr/>
        </p:nvSpPr>
        <p:spPr>
          <a:xfrm>
            <a:off x="6215296" y="1818332"/>
            <a:ext cx="203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 rate = 40k c/s</a:t>
            </a:r>
            <a:endParaRPr lang="en-US" dirty="0"/>
          </a:p>
        </p:txBody>
      </p:sp>
      <p:sp>
        <p:nvSpPr>
          <p:cNvPr id="17" name="ZoneTexte 16"/>
          <p:cNvSpPr txBox="1"/>
          <p:nvPr/>
        </p:nvSpPr>
        <p:spPr>
          <a:xfrm>
            <a:off x="5415608" y="1449000"/>
            <a:ext cx="214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 rate = 100k c/s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03200" y="3162300"/>
            <a:ext cx="2338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Resolution depends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Shaping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Counting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05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26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92100" y="1587500"/>
            <a:ext cx="2879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Shaping time adjust…</a:t>
            </a:r>
            <a:endParaRPr lang="en-US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977900" y="2245667"/>
            <a:ext cx="7356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 depends also on ballistic deficit </a:t>
            </a:r>
            <a:r>
              <a:rPr lang="en-US" sz="2400" dirty="0" smtClean="0">
                <a:sym typeface="Wingdings" panose="05000000000000000000" pitchFamily="2" charset="2"/>
              </a:rPr>
              <a:t> see trapezoidal filter</a:t>
            </a:r>
            <a:endParaRPr lang="en-US" sz="2400" dirty="0"/>
          </a:p>
        </p:txBody>
      </p:sp>
      <p:pic>
        <p:nvPicPr>
          <p:cNvPr id="9" name="Picture 40" descr="toto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3074838"/>
            <a:ext cx="5265737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1836738" y="3217713"/>
            <a:ext cx="769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b="1" dirty="0" smtClean="0"/>
              <a:t>HP Ge</a:t>
            </a:r>
            <a:endParaRPr lang="fr-FR" altLang="en-US" b="1" dirty="0"/>
          </a:p>
        </p:txBody>
      </p:sp>
      <p:sp>
        <p:nvSpPr>
          <p:cNvPr id="11" name="Line 42"/>
          <p:cNvSpPr>
            <a:spLocks noChangeShapeType="1"/>
          </p:cNvSpPr>
          <p:nvPr/>
        </p:nvSpPr>
        <p:spPr bwMode="auto">
          <a:xfrm>
            <a:off x="3600450" y="368602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3455988" y="3182788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/>
              <a:t>200ns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7126288" y="4059088"/>
            <a:ext cx="8793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dirty="0" smtClean="0"/>
              <a:t>662keV</a:t>
            </a: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170702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scratch!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27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5504967" y="6151552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9" name="Bouton d'action : Accueil 8">
            <a:hlinkClick r:id="" action="ppaction://hlinkshowjump?jump=firstslide" highlightClick="1"/>
          </p:cNvPr>
          <p:cNvSpPr/>
          <p:nvPr/>
        </p:nvSpPr>
        <p:spPr>
          <a:xfrm>
            <a:off x="7431755" y="5994895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547207" y="1680001"/>
            <a:ext cx="164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DID IT!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47207" y="2543601"/>
            <a:ext cx="7551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fact, difficulties arise when trying to implement the filter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on limited computational abilities devices (FPGA)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7207" y="3762801"/>
            <a:ext cx="5224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There is always an </a:t>
            </a:r>
            <a:r>
              <a:rPr lang="en-US" sz="2400" b="1" dirty="0" smtClean="0"/>
              <a:t>optimal shaping time</a:t>
            </a:r>
            <a:endParaRPr lang="en-US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47207" y="4435901"/>
            <a:ext cx="50003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optimal shaping time depends 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Your detector/preamp.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counting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deficit </a:t>
            </a:r>
            <a:r>
              <a:rPr lang="en-US" sz="2400" dirty="0" err="1" smtClean="0"/>
              <a:t>balistic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253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/>
          </a:p>
        </p:txBody>
      </p:sp>
      <p:sp>
        <p:nvSpPr>
          <p:cNvPr id="25" name="ZoneTexte 24"/>
          <p:cNvSpPr txBox="1"/>
          <p:nvPr/>
        </p:nvSpPr>
        <p:spPr>
          <a:xfrm>
            <a:off x="215900" y="1572567"/>
            <a:ext cx="3319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build a digital filter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04057" y="2259411"/>
                <a:ext cx="4219360" cy="9888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=0..</m:t>
                          </m:r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  <m:r>
                            <a:rPr lang="fr-FR" sz="2400" b="0" i="1" smtClean="0">
                              <a:latin typeface="Cambria Math"/>
                            </a:rPr>
                            <m:t>−1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057" y="2259411"/>
                <a:ext cx="4219360" cy="9888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1281861" y="3247758"/>
            <a:ext cx="180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at time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ZoneTexte 25"/>
          <p:cNvSpPr txBox="1"/>
          <p:nvPr/>
        </p:nvSpPr>
        <p:spPr>
          <a:xfrm>
            <a:off x="4933862" y="3247758"/>
            <a:ext cx="426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a linear combination of input at times </a:t>
            </a:r>
            <a:r>
              <a:rPr lang="en-US" i="1" dirty="0" smtClean="0"/>
              <a:t>n-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3423782" y="4137790"/>
            <a:ext cx="1794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 coefficients</a:t>
            </a:r>
            <a:endParaRPr lang="en-US" dirty="0"/>
          </a:p>
        </p:txBody>
      </p:sp>
      <p:sp>
        <p:nvSpPr>
          <p:cNvPr id="7" name="Forme libre 6"/>
          <p:cNvSpPr/>
          <p:nvPr/>
        </p:nvSpPr>
        <p:spPr>
          <a:xfrm>
            <a:off x="4572000" y="3096390"/>
            <a:ext cx="374706" cy="1041400"/>
          </a:xfrm>
          <a:custGeom>
            <a:avLst/>
            <a:gdLst>
              <a:gd name="connsiteX0" fmla="*/ 82082 w 374706"/>
              <a:gd name="connsiteY0" fmla="*/ 1041400 h 1041400"/>
              <a:gd name="connsiteX1" fmla="*/ 374182 w 374706"/>
              <a:gd name="connsiteY1" fmla="*/ 520700 h 1041400"/>
              <a:gd name="connsiteX2" fmla="*/ 18582 w 374706"/>
              <a:gd name="connsiteY2" fmla="*/ 444500 h 1041400"/>
              <a:gd name="connsiteX3" fmla="*/ 82082 w 374706"/>
              <a:gd name="connsiteY3" fmla="*/ 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06" h="1041400">
                <a:moveTo>
                  <a:pt x="82082" y="1041400"/>
                </a:moveTo>
                <a:cubicBezTo>
                  <a:pt x="233423" y="830791"/>
                  <a:pt x="384765" y="620183"/>
                  <a:pt x="374182" y="520700"/>
                </a:cubicBezTo>
                <a:cubicBezTo>
                  <a:pt x="363599" y="421217"/>
                  <a:pt x="67265" y="531283"/>
                  <a:pt x="18582" y="444500"/>
                </a:cubicBezTo>
                <a:cubicBezTo>
                  <a:pt x="-30101" y="357717"/>
                  <a:pt x="25990" y="178858"/>
                  <a:pt x="82082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oneTexte 8"/>
          <p:cNvSpPr txBox="1"/>
          <p:nvPr/>
        </p:nvSpPr>
        <p:spPr>
          <a:xfrm>
            <a:off x="1497761" y="4717701"/>
            <a:ext cx="5558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is a Finite Impulse Response (FIR) filter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482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/>
          </a:p>
        </p:txBody>
      </p:sp>
      <p:sp>
        <p:nvSpPr>
          <p:cNvPr id="13" name="ZoneTexte 12"/>
          <p:cNvSpPr txBox="1"/>
          <p:nvPr/>
        </p:nvSpPr>
        <p:spPr>
          <a:xfrm>
            <a:off x="215061" y="1555401"/>
            <a:ext cx="4075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already KNOW some FIRs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61009" y="2386412"/>
                <a:ext cx="4570097" cy="9888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=0..</m:t>
                          </m:r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  <m:r>
                            <a:rPr lang="fr-FR" sz="2400" b="0" i="1" smtClean="0">
                              <a:latin typeface="Cambria Math"/>
                            </a:rPr>
                            <m:t>−1</m:t>
                          </m:r>
                        </m:sub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1∙</m:t>
                          </m:r>
                        </m:e>
                      </m:nary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09" y="2386412"/>
                <a:ext cx="4570097" cy="9888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lipse 3"/>
          <p:cNvSpPr/>
          <p:nvPr/>
        </p:nvSpPr>
        <p:spPr>
          <a:xfrm>
            <a:off x="3659921" y="2489200"/>
            <a:ext cx="391379" cy="660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1674989" y="3611265"/>
            <a:ext cx="6260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one is averaging input signal over N samples</a:t>
            </a:r>
            <a:endParaRPr lang="en-US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74989" y="5446594"/>
            <a:ext cx="6593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this one takes the derivative of the input signal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61009" y="4510753"/>
                <a:ext cx="4003725" cy="810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𝑖𝑛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𝑖𝑛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09" y="4510753"/>
                <a:ext cx="4003725" cy="8100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lipse 19"/>
          <p:cNvSpPr/>
          <p:nvPr/>
        </p:nvSpPr>
        <p:spPr>
          <a:xfrm>
            <a:off x="3169278" y="4406900"/>
            <a:ext cx="391379" cy="660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9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/>
          </a:p>
        </p:txBody>
      </p:sp>
      <p:sp>
        <p:nvSpPr>
          <p:cNvPr id="25" name="ZoneTexte 24"/>
          <p:cNvSpPr txBox="1"/>
          <p:nvPr/>
        </p:nvSpPr>
        <p:spPr>
          <a:xfrm>
            <a:off x="215900" y="1572567"/>
            <a:ext cx="509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build another kind of digital filter :</a:t>
            </a:r>
            <a:endParaRPr lang="en-US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79466" y="3247758"/>
            <a:ext cx="180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at time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ZoneTexte 25"/>
          <p:cNvSpPr txBox="1"/>
          <p:nvPr/>
        </p:nvSpPr>
        <p:spPr>
          <a:xfrm>
            <a:off x="2764386" y="3247758"/>
            <a:ext cx="380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a combination of input at times </a:t>
            </a:r>
            <a:r>
              <a:rPr lang="en-US" i="1" dirty="0" smtClean="0"/>
              <a:t>n-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1497761" y="4359003"/>
            <a:ext cx="5847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is an Infinite Impulse Response (IIR) filter</a:t>
            </a:r>
          </a:p>
          <a:p>
            <a:pPr algn="ctr"/>
            <a:r>
              <a:rPr lang="en-US" sz="2400" dirty="0" smtClean="0"/>
              <a:t>…also known as Recursive Filter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30422" y="2259411"/>
                <a:ext cx="7789001" cy="988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=0..</m:t>
                          </m:r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=1..</m:t>
                          </m:r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22" y="2259411"/>
                <a:ext cx="7789001" cy="98834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/>
          <p:cNvSpPr txBox="1"/>
          <p:nvPr/>
        </p:nvSpPr>
        <p:spPr>
          <a:xfrm>
            <a:off x="6823290" y="3270748"/>
            <a:ext cx="215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output at times </a:t>
            </a:r>
            <a:r>
              <a:rPr lang="en-US" i="1" dirty="0" smtClean="0"/>
              <a:t>n-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302586" y="5390801"/>
            <a:ext cx="62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rounding numbers, IIR are sometimes less stable than FIR, </a:t>
            </a:r>
          </a:p>
          <a:p>
            <a:r>
              <a:rPr lang="en-US" dirty="0" smtClean="0"/>
              <a:t>but if carefully designed, it’s not a problem!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1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/>
          </a:p>
        </p:txBody>
      </p:sp>
      <p:sp>
        <p:nvSpPr>
          <p:cNvPr id="13" name="ZoneTexte 12"/>
          <p:cNvSpPr txBox="1"/>
          <p:nvPr/>
        </p:nvSpPr>
        <p:spPr>
          <a:xfrm>
            <a:off x="215061" y="1555401"/>
            <a:ext cx="5293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you already KNOW, at least, one IIR :</a:t>
            </a:r>
          </a:p>
        </p:txBody>
      </p:sp>
      <p:sp>
        <p:nvSpPr>
          <p:cNvPr id="4" name="Ellipse 3"/>
          <p:cNvSpPr/>
          <p:nvPr/>
        </p:nvSpPr>
        <p:spPr>
          <a:xfrm>
            <a:off x="3659921" y="2489200"/>
            <a:ext cx="391379" cy="660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1674989" y="3611265"/>
            <a:ext cx="636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filter compute the integral of the input signal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61009" y="2588567"/>
                <a:ext cx="46791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𝑇𝑠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09" y="2588567"/>
                <a:ext cx="467916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lipse 13"/>
          <p:cNvSpPr/>
          <p:nvPr/>
        </p:nvSpPr>
        <p:spPr>
          <a:xfrm>
            <a:off x="2358581" y="2489200"/>
            <a:ext cx="391379" cy="660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/>
          </a:p>
        </p:txBody>
      </p:sp>
      <p:sp>
        <p:nvSpPr>
          <p:cNvPr id="13" name="ZoneTexte 12"/>
          <p:cNvSpPr txBox="1"/>
          <p:nvPr/>
        </p:nvSpPr>
        <p:spPr>
          <a:xfrm>
            <a:off x="215061" y="1555401"/>
            <a:ext cx="7758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nuclear instrumentation system design, we usually know :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3664" y="2230735"/>
            <a:ext cx="5987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input in the time domain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Cf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Ramo</a:t>
            </a:r>
            <a:r>
              <a:rPr lang="en-US" sz="2400" dirty="0" smtClean="0">
                <a:sym typeface="Wingdings" panose="05000000000000000000" pitchFamily="2" charset="2"/>
              </a:rPr>
              <a:t> &amp; Co</a:t>
            </a:r>
            <a:endParaRPr lang="en-US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3664" y="3068935"/>
            <a:ext cx="456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transfer function of the system</a:t>
            </a:r>
            <a:endParaRPr lang="en-US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3664" y="3983335"/>
            <a:ext cx="410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order to compute the output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141913" y="2304256"/>
                <a:ext cx="7072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913" y="2304256"/>
                <a:ext cx="70724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07179" y="2345203"/>
                <a:ext cx="17368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fr-F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179" y="2345203"/>
                <a:ext cx="173682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32020" y="3016420"/>
                <a:ext cx="1487138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𝑛𝑢𝑚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𝑑𝑒𝑛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020" y="3016420"/>
                <a:ext cx="1487138" cy="5666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06967" y="4029501"/>
                <a:ext cx="20370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∙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967" y="4029501"/>
                <a:ext cx="203703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030515" y="4005815"/>
                <a:ext cx="1961371" cy="417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515" y="4005815"/>
                <a:ext cx="1961371" cy="417102"/>
              </a:xfrm>
              <a:prstGeom prst="rect">
                <a:avLst/>
              </a:prstGeom>
              <a:blipFill rotWithShape="1">
                <a:blip r:embed="rId6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lèche en arc 17"/>
          <p:cNvSpPr/>
          <p:nvPr/>
        </p:nvSpPr>
        <p:spPr>
          <a:xfrm rot="5400000">
            <a:off x="6011913" y="2647774"/>
            <a:ext cx="1309747" cy="139899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15061" y="4832001"/>
            <a:ext cx="1851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instance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98239" y="5450933"/>
                <a:ext cx="2349233" cy="848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𝐿𝑃𝐹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239" y="5450933"/>
                <a:ext cx="2349233" cy="84843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411439" y="5512295"/>
                <a:ext cx="2414635" cy="7870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𝐻𝑃𝐹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439" y="5512295"/>
                <a:ext cx="2414635" cy="7870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304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8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215061" y="1555401"/>
            <a:ext cx="2723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now, the magic: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400800" y="2085914"/>
                <a:ext cx="2275046" cy="848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𝑖𝑛𝑡𝑒𝑔𝑟𝑎𝑡𝑜𝑟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085914"/>
                <a:ext cx="2275046" cy="8484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/>
          <p:cNvSpPr txBox="1"/>
          <p:nvPr/>
        </p:nvSpPr>
        <p:spPr>
          <a:xfrm>
            <a:off x="0" y="2279301"/>
            <a:ext cx="3920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take a filter, an easy one: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0" y="3269901"/>
            <a:ext cx="3079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Make the substitution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908850" y="3089865"/>
                <a:ext cx="2659382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𝑝</m:t>
                      </m:r>
                      <m:r>
                        <a:rPr lang="en-US" sz="2400" i="1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𝑇𝑠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850" y="3089865"/>
                <a:ext cx="2659382" cy="7863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121686" y="3110049"/>
                <a:ext cx="2967351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𝑖𝑛𝑡𝑒𝑔𝑟𝑎𝑡𝑜𝑟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𝑇𝑠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686" y="3110049"/>
                <a:ext cx="2967351" cy="7813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1576748" y="4738132"/>
            <a:ext cx="749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got what we call an Auto-Regressive Moving Average </a:t>
            </a:r>
          </a:p>
          <a:p>
            <a:r>
              <a:rPr lang="en-US" sz="2400" dirty="0" smtClean="0"/>
              <a:t>(ARMA) model. </a:t>
            </a:r>
            <a:r>
              <a:rPr lang="en-US" sz="2400" b="1" dirty="0" smtClean="0"/>
              <a:t>That’s all we need to do!!!</a:t>
            </a:r>
          </a:p>
        </p:txBody>
      </p:sp>
      <p:sp>
        <p:nvSpPr>
          <p:cNvPr id="14" name="Forme libre 13"/>
          <p:cNvSpPr/>
          <p:nvPr/>
        </p:nvSpPr>
        <p:spPr>
          <a:xfrm>
            <a:off x="6405313" y="3873500"/>
            <a:ext cx="1543486" cy="816356"/>
          </a:xfrm>
          <a:custGeom>
            <a:avLst/>
            <a:gdLst>
              <a:gd name="connsiteX0" fmla="*/ 33587 w 1543486"/>
              <a:gd name="connsiteY0" fmla="*/ 812800 h 816356"/>
              <a:gd name="connsiteX1" fmla="*/ 84387 w 1543486"/>
              <a:gd name="connsiteY1" fmla="*/ 800100 h 816356"/>
              <a:gd name="connsiteX2" fmla="*/ 1519487 w 1543486"/>
              <a:gd name="connsiteY2" fmla="*/ 584200 h 816356"/>
              <a:gd name="connsiteX3" fmla="*/ 1011487 w 1543486"/>
              <a:gd name="connsiteY3" fmla="*/ 355600 h 816356"/>
              <a:gd name="connsiteX4" fmla="*/ 1392487 w 1543486"/>
              <a:gd name="connsiteY4" fmla="*/ 0 h 816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486" h="816356">
                <a:moveTo>
                  <a:pt x="33587" y="812800"/>
                </a:moveTo>
                <a:cubicBezTo>
                  <a:pt x="-64838" y="825500"/>
                  <a:pt x="84387" y="800100"/>
                  <a:pt x="84387" y="800100"/>
                </a:cubicBezTo>
                <a:cubicBezTo>
                  <a:pt x="332037" y="762000"/>
                  <a:pt x="1364970" y="658283"/>
                  <a:pt x="1519487" y="584200"/>
                </a:cubicBezTo>
                <a:cubicBezTo>
                  <a:pt x="1674004" y="510117"/>
                  <a:pt x="1032654" y="452967"/>
                  <a:pt x="1011487" y="355600"/>
                </a:cubicBezTo>
                <a:cubicBezTo>
                  <a:pt x="990320" y="258233"/>
                  <a:pt x="1191403" y="129116"/>
                  <a:pt x="1392487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780481" y="5847834"/>
            <a:ext cx="7690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R</a:t>
            </a:r>
            <a:r>
              <a:rPr lang="en-US" dirty="0" smtClean="0"/>
              <a:t> will do the rest for us… in fact, it’s not difficult, but it’s easier &amp; faster to use </a:t>
            </a:r>
            <a:r>
              <a:rPr lang="en-US" dirty="0" smtClean="0">
                <a:latin typeface="Arial Black" panose="020B0A04020102020204" pitchFamily="34" charset="0"/>
              </a:rPr>
              <a:t>R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5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125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A complete DIY numerical shaper…</a:t>
            </a:r>
          </a:p>
          <a:p>
            <a:r>
              <a:rPr lang="en-US" dirty="0"/>
              <a:t>	… from scratch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9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215061" y="1555401"/>
            <a:ext cx="258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trick explained: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0" y="2116432"/>
            <a:ext cx="2989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just have to write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09062" y="2017066"/>
                <a:ext cx="3883627" cy="846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𝑖𝑛𝑡𝑒𝑔𝑟𝑎𝑡𝑜𝑟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𝑇𝑠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062" y="2017066"/>
                <a:ext cx="3883627" cy="846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0" y="3157832"/>
            <a:ext cx="1286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…to get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27161" y="3123728"/>
                <a:ext cx="3565528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𝑇𝑠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161" y="3123728"/>
                <a:ext cx="3565528" cy="5091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/>
          <p:cNvSpPr txBox="1"/>
          <p:nvPr/>
        </p:nvSpPr>
        <p:spPr>
          <a:xfrm>
            <a:off x="1185297" y="3970632"/>
            <a:ext cx="3434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…and, every time we see :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546469" y="4470394"/>
            <a:ext cx="2064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e replace by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41561" y="3951531"/>
                <a:ext cx="1913281" cy="4663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𝑜𝑟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561" y="3951531"/>
                <a:ext cx="1913281" cy="466346"/>
              </a:xfrm>
              <a:prstGeom prst="rect">
                <a:avLst/>
              </a:prstGeom>
              <a:blipFill rotWithShape="1">
                <a:blip r:embed="rId4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424325" y="4409639"/>
                <a:ext cx="21719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𝑜𝑢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325" y="4409639"/>
                <a:ext cx="2171941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lipse 10"/>
          <p:cNvSpPr/>
          <p:nvPr/>
        </p:nvSpPr>
        <p:spPr>
          <a:xfrm>
            <a:off x="6019800" y="3822700"/>
            <a:ext cx="660400" cy="4699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lipse 23"/>
          <p:cNvSpPr/>
          <p:nvPr/>
        </p:nvSpPr>
        <p:spPr>
          <a:xfrm>
            <a:off x="7876889" y="4417877"/>
            <a:ext cx="660400" cy="4699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eur droit 12"/>
          <p:cNvCxnSpPr/>
          <p:nvPr/>
        </p:nvCxnSpPr>
        <p:spPr>
          <a:xfrm>
            <a:off x="6921500" y="4184704"/>
            <a:ext cx="863600" cy="224935"/>
          </a:xfrm>
          <a:prstGeom prst="line">
            <a:avLst/>
          </a:prstGeom>
          <a:noFill/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ZoneTexte 26"/>
          <p:cNvSpPr txBox="1"/>
          <p:nvPr/>
        </p:nvSpPr>
        <p:spPr>
          <a:xfrm>
            <a:off x="0" y="5304132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…thus: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0" y="5901032"/>
            <a:ext cx="2347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…then rearrange: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667517" y="5253332"/>
                <a:ext cx="46791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𝑇𝑠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517" y="5253332"/>
                <a:ext cx="467916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71465" y="5901032"/>
                <a:ext cx="46791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𝑇𝑠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465" y="5901032"/>
                <a:ext cx="4679166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ZoneTexte 30"/>
          <p:cNvSpPr txBox="1"/>
          <p:nvPr/>
        </p:nvSpPr>
        <p:spPr>
          <a:xfrm>
            <a:off x="5654032" y="6396335"/>
            <a:ext cx="2109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It’s crazy, right?</a:t>
            </a:r>
          </a:p>
        </p:txBody>
      </p:sp>
    </p:spTree>
    <p:extLst>
      <p:ext uri="{BB962C8B-B14F-4D97-AF65-F5344CB8AC3E}">
        <p14:creationId xmlns:p14="http://schemas.microsoft.com/office/powerpoint/2010/main" val="1003809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2041</Words>
  <Application>Microsoft Office PowerPoint</Application>
  <PresentationFormat>Affichage à l'écran (4:3)</PresentationFormat>
  <Paragraphs>346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76</cp:revision>
  <dcterms:created xsi:type="dcterms:W3CDTF">2015-09-19T12:46:44Z</dcterms:created>
  <dcterms:modified xsi:type="dcterms:W3CDTF">2015-09-28T14:36:02Z</dcterms:modified>
</cp:coreProperties>
</file>