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91" r:id="rId10"/>
    <p:sldId id="269" r:id="rId11"/>
    <p:sldId id="278" r:id="rId12"/>
    <p:sldId id="293" r:id="rId13"/>
    <p:sldId id="294" r:id="rId14"/>
    <p:sldId id="295" r:id="rId15"/>
    <p:sldId id="296" r:id="rId16"/>
    <p:sldId id="334" r:id="rId17"/>
    <p:sldId id="311" r:id="rId18"/>
    <p:sldId id="331" r:id="rId19"/>
    <p:sldId id="336" r:id="rId20"/>
    <p:sldId id="288" r:id="rId21"/>
    <p:sldId id="270" r:id="rId22"/>
    <p:sldId id="271" r:id="rId23"/>
    <p:sldId id="282" r:id="rId24"/>
    <p:sldId id="328" r:id="rId25"/>
    <p:sldId id="289" r:id="rId26"/>
    <p:sldId id="290" r:id="rId27"/>
    <p:sldId id="329" r:id="rId28"/>
    <p:sldId id="279" r:id="rId29"/>
    <p:sldId id="287" r:id="rId30"/>
    <p:sldId id="292" r:id="rId31"/>
    <p:sldId id="301" r:id="rId32"/>
    <p:sldId id="283" r:id="rId33"/>
    <p:sldId id="285" r:id="rId34"/>
    <p:sldId id="286" r:id="rId35"/>
    <p:sldId id="300" r:id="rId36"/>
    <p:sldId id="330" r:id="rId37"/>
    <p:sldId id="281" r:id="rId38"/>
    <p:sldId id="308" r:id="rId39"/>
    <p:sldId id="310" r:id="rId40"/>
    <p:sldId id="309" r:id="rId41"/>
    <p:sldId id="313" r:id="rId42"/>
    <p:sldId id="307" r:id="rId43"/>
    <p:sldId id="312" r:id="rId44"/>
    <p:sldId id="339" r:id="rId45"/>
    <p:sldId id="275" r:id="rId46"/>
    <p:sldId id="340" r:id="rId47"/>
    <p:sldId id="297" r:id="rId48"/>
    <p:sldId id="299" r:id="rId49"/>
    <p:sldId id="298" r:id="rId50"/>
    <p:sldId id="302" r:id="rId51"/>
    <p:sldId id="303" r:id="rId52"/>
    <p:sldId id="304" r:id="rId53"/>
    <p:sldId id="338" r:id="rId54"/>
    <p:sldId id="306" r:id="rId55"/>
    <p:sldId id="315" r:id="rId56"/>
    <p:sldId id="316" r:id="rId57"/>
    <p:sldId id="342" r:id="rId58"/>
    <p:sldId id="314" r:id="rId59"/>
    <p:sldId id="321" r:id="rId60"/>
    <p:sldId id="317" r:id="rId61"/>
    <p:sldId id="318" r:id="rId62"/>
    <p:sldId id="322" r:id="rId63"/>
    <p:sldId id="324" r:id="rId64"/>
    <p:sldId id="319" r:id="rId65"/>
    <p:sldId id="320" r:id="rId66"/>
    <p:sldId id="323" r:id="rId67"/>
    <p:sldId id="335" r:id="rId68"/>
    <p:sldId id="325" r:id="rId69"/>
    <p:sldId id="326" r:id="rId70"/>
    <p:sldId id="327" r:id="rId71"/>
    <p:sldId id="341" r:id="rId7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B7931-FBF2-4578-8B69-BC2EF3697475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F8F10B-EED7-44F6-ABD0-74445393FC96}">
      <dgm:prSet phldrT="[Texte]"/>
      <dgm:spPr/>
      <dgm:t>
        <a:bodyPr/>
        <a:lstStyle/>
        <a:p>
          <a:r>
            <a:rPr lang="en-US" b="1" dirty="0" smtClean="0"/>
            <a:t>Scintillators</a:t>
          </a:r>
          <a:endParaRPr lang="en-US" b="1" dirty="0"/>
        </a:p>
      </dgm:t>
    </dgm:pt>
    <dgm:pt modelId="{97D2C4CC-72C4-46FF-9001-A99298765CC0}" type="parTrans" cxnId="{9F39D37E-D067-400C-94AA-7EEFBC361859}">
      <dgm:prSet/>
      <dgm:spPr/>
      <dgm:t>
        <a:bodyPr/>
        <a:lstStyle/>
        <a:p>
          <a:endParaRPr lang="en-US"/>
        </a:p>
      </dgm:t>
    </dgm:pt>
    <dgm:pt modelId="{DE5E6774-571D-422B-8FC2-0892A422C000}" type="sibTrans" cxnId="{9F39D37E-D067-400C-94AA-7EEFBC361859}">
      <dgm:prSet/>
      <dgm:spPr/>
      <dgm:t>
        <a:bodyPr/>
        <a:lstStyle/>
        <a:p>
          <a:endParaRPr lang="en-US"/>
        </a:p>
      </dgm:t>
    </dgm:pt>
    <dgm:pt modelId="{6E4026BA-ADCB-40B7-A100-BD2996EF69A3}">
      <dgm:prSet phldrT="[Texte]"/>
      <dgm:spPr/>
      <dgm:t>
        <a:bodyPr/>
        <a:lstStyle/>
        <a:p>
          <a:r>
            <a:rPr lang="en-US" dirty="0" smtClean="0"/>
            <a:t>light</a:t>
          </a:r>
          <a:endParaRPr lang="en-US" dirty="0"/>
        </a:p>
      </dgm:t>
    </dgm:pt>
    <dgm:pt modelId="{3A38E5C7-B914-42BB-846B-B5F98F41C416}" type="parTrans" cxnId="{4F285237-8DD5-4A9E-9CDD-2FDE4954C59B}">
      <dgm:prSet/>
      <dgm:spPr/>
      <dgm:t>
        <a:bodyPr/>
        <a:lstStyle/>
        <a:p>
          <a:endParaRPr lang="en-US"/>
        </a:p>
      </dgm:t>
    </dgm:pt>
    <dgm:pt modelId="{A7B779C8-3630-410D-9A64-47CF22741D48}" type="sibTrans" cxnId="{4F285237-8DD5-4A9E-9CDD-2FDE4954C59B}">
      <dgm:prSet/>
      <dgm:spPr/>
      <dgm:t>
        <a:bodyPr/>
        <a:lstStyle/>
        <a:p>
          <a:endParaRPr lang="en-US"/>
        </a:p>
      </dgm:t>
    </dgm:pt>
    <dgm:pt modelId="{D48A4A7F-A4D4-4B75-9AE0-09DF0F4304B7}">
      <dgm:prSet phldrT="[Texte]"/>
      <dgm:spPr/>
      <dgm:t>
        <a:bodyPr/>
        <a:lstStyle/>
        <a:p>
          <a:r>
            <a:rPr lang="en-US" b="1" dirty="0" smtClean="0"/>
            <a:t>Solid or gaseous</a:t>
          </a:r>
          <a:endParaRPr lang="en-US" b="1" dirty="0"/>
        </a:p>
      </dgm:t>
    </dgm:pt>
    <dgm:pt modelId="{872958A1-8293-4F3D-8606-027925D5A8D3}" type="parTrans" cxnId="{7975EE10-C7F8-4A6D-B28D-4348955D5868}">
      <dgm:prSet/>
      <dgm:spPr/>
      <dgm:t>
        <a:bodyPr/>
        <a:lstStyle/>
        <a:p>
          <a:endParaRPr lang="en-US"/>
        </a:p>
      </dgm:t>
    </dgm:pt>
    <dgm:pt modelId="{5EC43EEA-AD8D-4D0B-A028-D819CDACEDAE}" type="sibTrans" cxnId="{7975EE10-C7F8-4A6D-B28D-4348955D5868}">
      <dgm:prSet/>
      <dgm:spPr/>
      <dgm:t>
        <a:bodyPr/>
        <a:lstStyle/>
        <a:p>
          <a:endParaRPr lang="en-US"/>
        </a:p>
      </dgm:t>
    </dgm:pt>
    <dgm:pt modelId="{2D38B91D-FF6F-47D0-91A1-D62C5D9891B9}">
      <dgm:prSet phldrT="[Texte]"/>
      <dgm:spPr/>
      <dgm:t>
        <a:bodyPr/>
        <a:lstStyle/>
        <a:p>
          <a:r>
            <a:rPr lang="en-US" dirty="0" smtClean="0"/>
            <a:t>charges</a:t>
          </a:r>
          <a:endParaRPr lang="en-US" dirty="0"/>
        </a:p>
      </dgm:t>
    </dgm:pt>
    <dgm:pt modelId="{783DF921-39D7-474A-926B-3259496AB69C}" type="parTrans" cxnId="{740808F0-ABFA-4091-A3CA-D97B265BB5DF}">
      <dgm:prSet/>
      <dgm:spPr/>
      <dgm:t>
        <a:bodyPr/>
        <a:lstStyle/>
        <a:p>
          <a:endParaRPr lang="en-US"/>
        </a:p>
      </dgm:t>
    </dgm:pt>
    <dgm:pt modelId="{E0BDC5F4-96B0-4206-A197-A2B909AF5DCA}" type="sibTrans" cxnId="{740808F0-ABFA-4091-A3CA-D97B265BB5DF}">
      <dgm:prSet/>
      <dgm:spPr/>
      <dgm:t>
        <a:bodyPr/>
        <a:lstStyle/>
        <a:p>
          <a:endParaRPr lang="en-US"/>
        </a:p>
      </dgm:t>
    </dgm:pt>
    <dgm:pt modelId="{2E11A92F-AFC0-4A5C-87ED-56BDF5526988}">
      <dgm:prSet phldrT="[Texte]"/>
      <dgm:spPr/>
      <dgm:t>
        <a:bodyPr/>
        <a:lstStyle/>
        <a:p>
          <a:r>
            <a:rPr lang="en-US" dirty="0" smtClean="0"/>
            <a:t>Random emission time</a:t>
          </a:r>
          <a:endParaRPr lang="en-US" dirty="0"/>
        </a:p>
      </dgm:t>
    </dgm:pt>
    <dgm:pt modelId="{D1DF4AA5-6537-4E8B-AD09-F9390E7F6AC0}" type="parTrans" cxnId="{2F4EBBC1-978D-4E48-9212-D8DC2032C3DE}">
      <dgm:prSet/>
      <dgm:spPr/>
      <dgm:t>
        <a:bodyPr/>
        <a:lstStyle/>
        <a:p>
          <a:endParaRPr lang="en-US"/>
        </a:p>
      </dgm:t>
    </dgm:pt>
    <dgm:pt modelId="{67BE36E9-7D2B-49C6-8A04-1E9779A2981B}" type="sibTrans" cxnId="{2F4EBBC1-978D-4E48-9212-D8DC2032C3DE}">
      <dgm:prSet/>
      <dgm:spPr/>
      <dgm:t>
        <a:bodyPr/>
        <a:lstStyle/>
        <a:p>
          <a:endParaRPr lang="en-US"/>
        </a:p>
      </dgm:t>
    </dgm:pt>
    <dgm:pt modelId="{900D5311-DA64-4537-BCBB-34EE98D6ABDE}">
      <dgm:prSet phldrT="[Texte]"/>
      <dgm:spPr/>
      <dgm:t>
        <a:bodyPr/>
        <a:lstStyle/>
        <a:p>
          <a:r>
            <a:rPr lang="en-US" dirty="0" smtClean="0"/>
            <a:t>Synchronous production</a:t>
          </a:r>
          <a:endParaRPr lang="en-US" dirty="0"/>
        </a:p>
      </dgm:t>
    </dgm:pt>
    <dgm:pt modelId="{42C367F1-9022-4DD9-8A45-0B19A97C7EF1}" type="parTrans" cxnId="{6E9D9349-E48C-461C-9188-F1B3F5874DE7}">
      <dgm:prSet/>
      <dgm:spPr/>
      <dgm:t>
        <a:bodyPr/>
        <a:lstStyle/>
        <a:p>
          <a:endParaRPr lang="en-US"/>
        </a:p>
      </dgm:t>
    </dgm:pt>
    <dgm:pt modelId="{E2367CDA-1B37-49E4-97F1-085B4DA4FC7C}" type="sibTrans" cxnId="{6E9D9349-E48C-461C-9188-F1B3F5874DE7}">
      <dgm:prSet/>
      <dgm:spPr/>
      <dgm:t>
        <a:bodyPr/>
        <a:lstStyle/>
        <a:p>
          <a:endParaRPr lang="en-US"/>
        </a:p>
      </dgm:t>
    </dgm:pt>
    <dgm:pt modelId="{294CF263-8E65-42E2-B766-94EF42C78533}">
      <dgm:prSet phldrT="[Texte]"/>
      <dgm:spPr/>
      <dgm:t>
        <a:bodyPr/>
        <a:lstStyle/>
        <a:p>
          <a:r>
            <a:rPr lang="en-US" dirty="0" smtClean="0"/>
            <a:t>photodetectors</a:t>
          </a:r>
          <a:endParaRPr lang="en-US" dirty="0"/>
        </a:p>
      </dgm:t>
    </dgm:pt>
    <dgm:pt modelId="{3BE59F2C-07E2-4A8D-B805-F80ABEB61BD4}" type="parTrans" cxnId="{2A2B3ACE-5647-4DA6-9BCA-907EA4B3BD84}">
      <dgm:prSet/>
      <dgm:spPr/>
      <dgm:t>
        <a:bodyPr/>
        <a:lstStyle/>
        <a:p>
          <a:endParaRPr lang="en-US"/>
        </a:p>
      </dgm:t>
    </dgm:pt>
    <dgm:pt modelId="{513B1E76-EA02-4755-B12B-80724BCFCA8C}" type="sibTrans" cxnId="{2A2B3ACE-5647-4DA6-9BCA-907EA4B3BD84}">
      <dgm:prSet/>
      <dgm:spPr/>
      <dgm:t>
        <a:bodyPr/>
        <a:lstStyle/>
        <a:p>
          <a:endParaRPr lang="en-US"/>
        </a:p>
      </dgm:t>
    </dgm:pt>
    <dgm:pt modelId="{2C75009F-73C5-4B05-843E-EFD6E0D3D2CE}">
      <dgm:prSet phldrT="[Texte]"/>
      <dgm:spPr/>
      <dgm:t>
        <a:bodyPr/>
        <a:lstStyle/>
        <a:p>
          <a:r>
            <a:rPr lang="en-US" dirty="0" smtClean="0"/>
            <a:t>Direct use</a:t>
          </a:r>
          <a:endParaRPr lang="en-US" dirty="0"/>
        </a:p>
      </dgm:t>
    </dgm:pt>
    <dgm:pt modelId="{0115DD12-4D8D-4DA0-80AD-C307C5A529AB}" type="parTrans" cxnId="{879C9B59-BA7F-4DEE-85DA-31D59EA6C79F}">
      <dgm:prSet/>
      <dgm:spPr/>
      <dgm:t>
        <a:bodyPr/>
        <a:lstStyle/>
        <a:p>
          <a:endParaRPr lang="en-US"/>
        </a:p>
      </dgm:t>
    </dgm:pt>
    <dgm:pt modelId="{EC5EFB7F-9232-4A16-AADE-2E90A2086ED9}" type="sibTrans" cxnId="{879C9B59-BA7F-4DEE-85DA-31D59EA6C79F}">
      <dgm:prSet/>
      <dgm:spPr/>
      <dgm:t>
        <a:bodyPr/>
        <a:lstStyle/>
        <a:p>
          <a:endParaRPr lang="en-US"/>
        </a:p>
      </dgm:t>
    </dgm:pt>
    <dgm:pt modelId="{0C6E2FF3-1F59-4C6A-BB2D-1A022F056228}" type="pres">
      <dgm:prSet presAssocID="{0E7B7931-FBF2-4578-8B69-BC2EF36974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6EEF14-48AB-43F9-BF3C-EE97C5D7E054}" type="pres">
      <dgm:prSet presAssocID="{85F8F10B-EED7-44F6-ABD0-74445393FC96}" presName="horFlow" presStyleCnt="0"/>
      <dgm:spPr/>
    </dgm:pt>
    <dgm:pt modelId="{D79B0163-567D-459D-85CF-16B427189A0A}" type="pres">
      <dgm:prSet presAssocID="{85F8F10B-EED7-44F6-ABD0-74445393FC96}" presName="bigChev" presStyleLbl="node1" presStyleIdx="0" presStyleCnt="2"/>
      <dgm:spPr/>
      <dgm:t>
        <a:bodyPr/>
        <a:lstStyle/>
        <a:p>
          <a:endParaRPr lang="en-US"/>
        </a:p>
      </dgm:t>
    </dgm:pt>
    <dgm:pt modelId="{94893A36-B906-4A74-9363-2710004172B3}" type="pres">
      <dgm:prSet presAssocID="{3A38E5C7-B914-42BB-846B-B5F98F41C416}" presName="parTrans" presStyleCnt="0"/>
      <dgm:spPr/>
    </dgm:pt>
    <dgm:pt modelId="{3D7E0787-FE49-4000-9E16-35C9862AD22F}" type="pres">
      <dgm:prSet presAssocID="{6E4026BA-ADCB-40B7-A100-BD2996EF69A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FEBFF-9382-4F5B-A522-95B9C5311E29}" type="pres">
      <dgm:prSet presAssocID="{A7B779C8-3630-410D-9A64-47CF22741D48}" presName="sibTrans" presStyleCnt="0"/>
      <dgm:spPr/>
    </dgm:pt>
    <dgm:pt modelId="{218E2B1B-4D78-47AF-9323-93B8E8ABD711}" type="pres">
      <dgm:prSet presAssocID="{2E11A92F-AFC0-4A5C-87ED-56BDF5526988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6297-675C-4B17-BE1E-304AC67E6021}" type="pres">
      <dgm:prSet presAssocID="{67BE36E9-7D2B-49C6-8A04-1E9779A2981B}" presName="sibTrans" presStyleCnt="0"/>
      <dgm:spPr/>
    </dgm:pt>
    <dgm:pt modelId="{79D877E3-9D45-4E18-A066-655203C5FE6A}" type="pres">
      <dgm:prSet presAssocID="{294CF263-8E65-42E2-B766-94EF42C7853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255E6-BD1D-4EC5-B75D-1AB4638425BE}" type="pres">
      <dgm:prSet presAssocID="{85F8F10B-EED7-44F6-ABD0-74445393FC96}" presName="vSp" presStyleCnt="0"/>
      <dgm:spPr/>
    </dgm:pt>
    <dgm:pt modelId="{F221CB2E-B10C-4ECB-979D-608D646F10E7}" type="pres">
      <dgm:prSet presAssocID="{D48A4A7F-A4D4-4B75-9AE0-09DF0F4304B7}" presName="horFlow" presStyleCnt="0"/>
      <dgm:spPr/>
    </dgm:pt>
    <dgm:pt modelId="{63084729-052F-463D-88FD-CC593A564EBE}" type="pres">
      <dgm:prSet presAssocID="{D48A4A7F-A4D4-4B75-9AE0-09DF0F4304B7}" presName="bigChev" presStyleLbl="node1" presStyleIdx="1" presStyleCnt="2"/>
      <dgm:spPr/>
      <dgm:t>
        <a:bodyPr/>
        <a:lstStyle/>
        <a:p>
          <a:endParaRPr lang="en-US"/>
        </a:p>
      </dgm:t>
    </dgm:pt>
    <dgm:pt modelId="{570847B5-01C4-4AD0-ADCF-9E5011E528CB}" type="pres">
      <dgm:prSet presAssocID="{783DF921-39D7-474A-926B-3259496AB69C}" presName="parTrans" presStyleCnt="0"/>
      <dgm:spPr/>
    </dgm:pt>
    <dgm:pt modelId="{BA46C28E-4888-42B6-B2B2-3440D32AB01B}" type="pres">
      <dgm:prSet presAssocID="{2D38B91D-FF6F-47D0-91A1-D62C5D9891B9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871BF-B88A-4F23-AF11-9BC291B363FC}" type="pres">
      <dgm:prSet presAssocID="{E0BDC5F4-96B0-4206-A197-A2B909AF5DCA}" presName="sibTrans" presStyleCnt="0"/>
      <dgm:spPr/>
    </dgm:pt>
    <dgm:pt modelId="{37C24F83-9E23-42DB-BCC7-DEE41C3F456C}" type="pres">
      <dgm:prSet presAssocID="{900D5311-DA64-4537-BCBB-34EE98D6ABD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EDF2B-138B-4A41-BA0A-43C790EDBB7D}" type="pres">
      <dgm:prSet presAssocID="{E2367CDA-1B37-49E4-97F1-085B4DA4FC7C}" presName="sibTrans" presStyleCnt="0"/>
      <dgm:spPr/>
    </dgm:pt>
    <dgm:pt modelId="{F7FFD3D0-D159-4DAD-B9DE-560E7BEE69B3}" type="pres">
      <dgm:prSet presAssocID="{2C75009F-73C5-4B05-843E-EFD6E0D3D2C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D9349-E48C-461C-9188-F1B3F5874DE7}" srcId="{D48A4A7F-A4D4-4B75-9AE0-09DF0F4304B7}" destId="{900D5311-DA64-4537-BCBB-34EE98D6ABDE}" srcOrd="1" destOrd="0" parTransId="{42C367F1-9022-4DD9-8A45-0B19A97C7EF1}" sibTransId="{E2367CDA-1B37-49E4-97F1-085B4DA4FC7C}"/>
    <dgm:cxn modelId="{512DC98E-802C-436E-8762-509EDC14132D}" type="presOf" srcId="{85F8F10B-EED7-44F6-ABD0-74445393FC96}" destId="{D79B0163-567D-459D-85CF-16B427189A0A}" srcOrd="0" destOrd="0" presId="urn:microsoft.com/office/officeart/2005/8/layout/lProcess3"/>
    <dgm:cxn modelId="{1C0305E2-5B8E-4550-B2A0-D811A84C363C}" type="presOf" srcId="{2D38B91D-FF6F-47D0-91A1-D62C5D9891B9}" destId="{BA46C28E-4888-42B6-B2B2-3440D32AB01B}" srcOrd="0" destOrd="0" presId="urn:microsoft.com/office/officeart/2005/8/layout/lProcess3"/>
    <dgm:cxn modelId="{F2FDBEC1-D003-4267-B0AA-D06871CBC10E}" type="presOf" srcId="{0E7B7931-FBF2-4578-8B69-BC2EF3697475}" destId="{0C6E2FF3-1F59-4C6A-BB2D-1A022F056228}" srcOrd="0" destOrd="0" presId="urn:microsoft.com/office/officeart/2005/8/layout/lProcess3"/>
    <dgm:cxn modelId="{879C9B59-BA7F-4DEE-85DA-31D59EA6C79F}" srcId="{D48A4A7F-A4D4-4B75-9AE0-09DF0F4304B7}" destId="{2C75009F-73C5-4B05-843E-EFD6E0D3D2CE}" srcOrd="2" destOrd="0" parTransId="{0115DD12-4D8D-4DA0-80AD-C307C5A529AB}" sibTransId="{EC5EFB7F-9232-4A16-AADE-2E90A2086ED9}"/>
    <dgm:cxn modelId="{2A2B3ACE-5647-4DA6-9BCA-907EA4B3BD84}" srcId="{85F8F10B-EED7-44F6-ABD0-74445393FC96}" destId="{294CF263-8E65-42E2-B766-94EF42C78533}" srcOrd="2" destOrd="0" parTransId="{3BE59F2C-07E2-4A8D-B805-F80ABEB61BD4}" sibTransId="{513B1E76-EA02-4755-B12B-80724BCFCA8C}"/>
    <dgm:cxn modelId="{2F4EBBC1-978D-4E48-9212-D8DC2032C3DE}" srcId="{85F8F10B-EED7-44F6-ABD0-74445393FC96}" destId="{2E11A92F-AFC0-4A5C-87ED-56BDF5526988}" srcOrd="1" destOrd="0" parTransId="{D1DF4AA5-6537-4E8B-AD09-F9390E7F6AC0}" sibTransId="{67BE36E9-7D2B-49C6-8A04-1E9779A2981B}"/>
    <dgm:cxn modelId="{DD432D37-41D3-4D95-A8C6-32DFFECB8462}" type="presOf" srcId="{2E11A92F-AFC0-4A5C-87ED-56BDF5526988}" destId="{218E2B1B-4D78-47AF-9323-93B8E8ABD711}" srcOrd="0" destOrd="0" presId="urn:microsoft.com/office/officeart/2005/8/layout/lProcess3"/>
    <dgm:cxn modelId="{740808F0-ABFA-4091-A3CA-D97B265BB5DF}" srcId="{D48A4A7F-A4D4-4B75-9AE0-09DF0F4304B7}" destId="{2D38B91D-FF6F-47D0-91A1-D62C5D9891B9}" srcOrd="0" destOrd="0" parTransId="{783DF921-39D7-474A-926B-3259496AB69C}" sibTransId="{E0BDC5F4-96B0-4206-A197-A2B909AF5DCA}"/>
    <dgm:cxn modelId="{4F285237-8DD5-4A9E-9CDD-2FDE4954C59B}" srcId="{85F8F10B-EED7-44F6-ABD0-74445393FC96}" destId="{6E4026BA-ADCB-40B7-A100-BD2996EF69A3}" srcOrd="0" destOrd="0" parTransId="{3A38E5C7-B914-42BB-846B-B5F98F41C416}" sibTransId="{A7B779C8-3630-410D-9A64-47CF22741D48}"/>
    <dgm:cxn modelId="{F0765430-7497-490C-A860-D67BADC7E39E}" type="presOf" srcId="{D48A4A7F-A4D4-4B75-9AE0-09DF0F4304B7}" destId="{63084729-052F-463D-88FD-CC593A564EBE}" srcOrd="0" destOrd="0" presId="urn:microsoft.com/office/officeart/2005/8/layout/lProcess3"/>
    <dgm:cxn modelId="{7975EE10-C7F8-4A6D-B28D-4348955D5868}" srcId="{0E7B7931-FBF2-4578-8B69-BC2EF3697475}" destId="{D48A4A7F-A4D4-4B75-9AE0-09DF0F4304B7}" srcOrd="1" destOrd="0" parTransId="{872958A1-8293-4F3D-8606-027925D5A8D3}" sibTransId="{5EC43EEA-AD8D-4D0B-A028-D819CDACEDAE}"/>
    <dgm:cxn modelId="{40D5D4F4-6FCC-4600-89EF-A9B86674C33C}" type="presOf" srcId="{2C75009F-73C5-4B05-843E-EFD6E0D3D2CE}" destId="{F7FFD3D0-D159-4DAD-B9DE-560E7BEE69B3}" srcOrd="0" destOrd="0" presId="urn:microsoft.com/office/officeart/2005/8/layout/lProcess3"/>
    <dgm:cxn modelId="{B7A7B925-5870-4B03-A858-9CF0093C2ABE}" type="presOf" srcId="{900D5311-DA64-4537-BCBB-34EE98D6ABDE}" destId="{37C24F83-9E23-42DB-BCC7-DEE41C3F456C}" srcOrd="0" destOrd="0" presId="urn:microsoft.com/office/officeart/2005/8/layout/lProcess3"/>
    <dgm:cxn modelId="{9F39D37E-D067-400C-94AA-7EEFBC361859}" srcId="{0E7B7931-FBF2-4578-8B69-BC2EF3697475}" destId="{85F8F10B-EED7-44F6-ABD0-74445393FC96}" srcOrd="0" destOrd="0" parTransId="{97D2C4CC-72C4-46FF-9001-A99298765CC0}" sibTransId="{DE5E6774-571D-422B-8FC2-0892A422C000}"/>
    <dgm:cxn modelId="{0BED6A4F-5472-4BEF-8992-FCFCB8F58D42}" type="presOf" srcId="{6E4026BA-ADCB-40B7-A100-BD2996EF69A3}" destId="{3D7E0787-FE49-4000-9E16-35C9862AD22F}" srcOrd="0" destOrd="0" presId="urn:microsoft.com/office/officeart/2005/8/layout/lProcess3"/>
    <dgm:cxn modelId="{253CE859-8516-4839-9EB4-ACD2D15F0BC9}" type="presOf" srcId="{294CF263-8E65-42E2-B766-94EF42C78533}" destId="{79D877E3-9D45-4E18-A066-655203C5FE6A}" srcOrd="0" destOrd="0" presId="urn:microsoft.com/office/officeart/2005/8/layout/lProcess3"/>
    <dgm:cxn modelId="{08D0A7CD-AAEB-4630-9F07-0A8E7012848D}" type="presParOf" srcId="{0C6E2FF3-1F59-4C6A-BB2D-1A022F056228}" destId="{3C6EEF14-48AB-43F9-BF3C-EE97C5D7E054}" srcOrd="0" destOrd="0" presId="urn:microsoft.com/office/officeart/2005/8/layout/lProcess3"/>
    <dgm:cxn modelId="{09151B4C-35A7-447E-9E17-7FF4DE218691}" type="presParOf" srcId="{3C6EEF14-48AB-43F9-BF3C-EE97C5D7E054}" destId="{D79B0163-567D-459D-85CF-16B427189A0A}" srcOrd="0" destOrd="0" presId="urn:microsoft.com/office/officeart/2005/8/layout/lProcess3"/>
    <dgm:cxn modelId="{0DAF8A23-ABDB-42C2-98EE-C30E6ACB6794}" type="presParOf" srcId="{3C6EEF14-48AB-43F9-BF3C-EE97C5D7E054}" destId="{94893A36-B906-4A74-9363-2710004172B3}" srcOrd="1" destOrd="0" presId="urn:microsoft.com/office/officeart/2005/8/layout/lProcess3"/>
    <dgm:cxn modelId="{409BD801-63E9-4835-9A43-044648E51FF6}" type="presParOf" srcId="{3C6EEF14-48AB-43F9-BF3C-EE97C5D7E054}" destId="{3D7E0787-FE49-4000-9E16-35C9862AD22F}" srcOrd="2" destOrd="0" presId="urn:microsoft.com/office/officeart/2005/8/layout/lProcess3"/>
    <dgm:cxn modelId="{DF04D498-9966-439F-A49C-71906A6EC6A4}" type="presParOf" srcId="{3C6EEF14-48AB-43F9-BF3C-EE97C5D7E054}" destId="{849FEBFF-9382-4F5B-A522-95B9C5311E29}" srcOrd="3" destOrd="0" presId="urn:microsoft.com/office/officeart/2005/8/layout/lProcess3"/>
    <dgm:cxn modelId="{B8DBB337-6784-4620-BE62-77226EA25CAB}" type="presParOf" srcId="{3C6EEF14-48AB-43F9-BF3C-EE97C5D7E054}" destId="{218E2B1B-4D78-47AF-9323-93B8E8ABD711}" srcOrd="4" destOrd="0" presId="urn:microsoft.com/office/officeart/2005/8/layout/lProcess3"/>
    <dgm:cxn modelId="{3C6AF136-7BF3-4511-A6FB-3D3CAC95BF08}" type="presParOf" srcId="{3C6EEF14-48AB-43F9-BF3C-EE97C5D7E054}" destId="{62986297-675C-4B17-BE1E-304AC67E6021}" srcOrd="5" destOrd="0" presId="urn:microsoft.com/office/officeart/2005/8/layout/lProcess3"/>
    <dgm:cxn modelId="{56B94C53-883D-4215-9400-1DFFD3DE2631}" type="presParOf" srcId="{3C6EEF14-48AB-43F9-BF3C-EE97C5D7E054}" destId="{79D877E3-9D45-4E18-A066-655203C5FE6A}" srcOrd="6" destOrd="0" presId="urn:microsoft.com/office/officeart/2005/8/layout/lProcess3"/>
    <dgm:cxn modelId="{A25CB502-2E10-49D6-9541-10984C39A87B}" type="presParOf" srcId="{0C6E2FF3-1F59-4C6A-BB2D-1A022F056228}" destId="{152255E6-BD1D-4EC5-B75D-1AB4638425BE}" srcOrd="1" destOrd="0" presId="urn:microsoft.com/office/officeart/2005/8/layout/lProcess3"/>
    <dgm:cxn modelId="{02502146-D4A6-4885-BEF7-8613EB0067BC}" type="presParOf" srcId="{0C6E2FF3-1F59-4C6A-BB2D-1A022F056228}" destId="{F221CB2E-B10C-4ECB-979D-608D646F10E7}" srcOrd="2" destOrd="0" presId="urn:microsoft.com/office/officeart/2005/8/layout/lProcess3"/>
    <dgm:cxn modelId="{44A21419-50E9-4723-801D-6BDABA69E7ED}" type="presParOf" srcId="{F221CB2E-B10C-4ECB-979D-608D646F10E7}" destId="{63084729-052F-463D-88FD-CC593A564EBE}" srcOrd="0" destOrd="0" presId="urn:microsoft.com/office/officeart/2005/8/layout/lProcess3"/>
    <dgm:cxn modelId="{26C6316A-9213-43C8-854B-06FA1F2B0681}" type="presParOf" srcId="{F221CB2E-B10C-4ECB-979D-608D646F10E7}" destId="{570847B5-01C4-4AD0-ADCF-9E5011E528CB}" srcOrd="1" destOrd="0" presId="urn:microsoft.com/office/officeart/2005/8/layout/lProcess3"/>
    <dgm:cxn modelId="{FEE6EAF0-A484-4A30-97B8-40BCE0A9523E}" type="presParOf" srcId="{F221CB2E-B10C-4ECB-979D-608D646F10E7}" destId="{BA46C28E-4888-42B6-B2B2-3440D32AB01B}" srcOrd="2" destOrd="0" presId="urn:microsoft.com/office/officeart/2005/8/layout/lProcess3"/>
    <dgm:cxn modelId="{552CEE78-59B8-4727-8B28-54B444E46963}" type="presParOf" srcId="{F221CB2E-B10C-4ECB-979D-608D646F10E7}" destId="{206871BF-B88A-4F23-AF11-9BC291B363FC}" srcOrd="3" destOrd="0" presId="urn:microsoft.com/office/officeart/2005/8/layout/lProcess3"/>
    <dgm:cxn modelId="{612CE0E1-C18B-444D-8266-8AE38257FF9C}" type="presParOf" srcId="{F221CB2E-B10C-4ECB-979D-608D646F10E7}" destId="{37C24F83-9E23-42DB-BCC7-DEE41C3F456C}" srcOrd="4" destOrd="0" presId="urn:microsoft.com/office/officeart/2005/8/layout/lProcess3"/>
    <dgm:cxn modelId="{0570F069-7DEF-4B7F-899F-6A42E66A778A}" type="presParOf" srcId="{F221CB2E-B10C-4ECB-979D-608D646F10E7}" destId="{8F5EDF2B-138B-4A41-BA0A-43C790EDBB7D}" srcOrd="5" destOrd="0" presId="urn:microsoft.com/office/officeart/2005/8/layout/lProcess3"/>
    <dgm:cxn modelId="{32792385-4785-47F5-B5DE-D0B07091D3F4}" type="presParOf" srcId="{F221CB2E-B10C-4ECB-979D-608D646F10E7}" destId="{F7FFD3D0-D159-4DAD-B9DE-560E7BEE69B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B7931-FBF2-4578-8B69-BC2EF3697475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F8F10B-EED7-44F6-ABD0-74445393FC96}">
      <dgm:prSet phldrT="[Texte]"/>
      <dgm:spPr/>
      <dgm:t>
        <a:bodyPr/>
        <a:lstStyle/>
        <a:p>
          <a:r>
            <a:rPr lang="en-US" b="1" dirty="0" smtClean="0"/>
            <a:t>Direct conversion sensors</a:t>
          </a:r>
          <a:endParaRPr lang="en-US" b="1" dirty="0"/>
        </a:p>
      </dgm:t>
    </dgm:pt>
    <dgm:pt modelId="{97D2C4CC-72C4-46FF-9001-A99298765CC0}" type="parTrans" cxnId="{9F39D37E-D067-400C-94AA-7EEFBC361859}">
      <dgm:prSet/>
      <dgm:spPr/>
      <dgm:t>
        <a:bodyPr/>
        <a:lstStyle/>
        <a:p>
          <a:endParaRPr lang="en-US"/>
        </a:p>
      </dgm:t>
    </dgm:pt>
    <dgm:pt modelId="{DE5E6774-571D-422B-8FC2-0892A422C000}" type="sibTrans" cxnId="{9F39D37E-D067-400C-94AA-7EEFBC361859}">
      <dgm:prSet/>
      <dgm:spPr/>
      <dgm:t>
        <a:bodyPr/>
        <a:lstStyle/>
        <a:p>
          <a:endParaRPr lang="en-US"/>
        </a:p>
      </dgm:t>
    </dgm:pt>
    <dgm:pt modelId="{6E4026BA-ADCB-40B7-A100-BD2996EF69A3}">
      <dgm:prSet phldrT="[Texte]"/>
      <dgm:spPr/>
      <dgm:t>
        <a:bodyPr/>
        <a:lstStyle/>
        <a:p>
          <a:r>
            <a:rPr lang="en-US" dirty="0" smtClean="0"/>
            <a:t>No gain</a:t>
          </a:r>
          <a:endParaRPr lang="en-US" dirty="0"/>
        </a:p>
      </dgm:t>
    </dgm:pt>
    <dgm:pt modelId="{3A38E5C7-B914-42BB-846B-B5F98F41C416}" type="parTrans" cxnId="{4F285237-8DD5-4A9E-9CDD-2FDE4954C59B}">
      <dgm:prSet/>
      <dgm:spPr/>
      <dgm:t>
        <a:bodyPr/>
        <a:lstStyle/>
        <a:p>
          <a:endParaRPr lang="en-US"/>
        </a:p>
      </dgm:t>
    </dgm:pt>
    <dgm:pt modelId="{A7B779C8-3630-410D-9A64-47CF22741D48}" type="sibTrans" cxnId="{4F285237-8DD5-4A9E-9CDD-2FDE4954C59B}">
      <dgm:prSet/>
      <dgm:spPr/>
      <dgm:t>
        <a:bodyPr/>
        <a:lstStyle/>
        <a:p>
          <a:endParaRPr lang="en-US"/>
        </a:p>
      </dgm:t>
    </dgm:pt>
    <dgm:pt modelId="{D48A4A7F-A4D4-4B75-9AE0-09DF0F4304B7}">
      <dgm:prSet phldrT="[Texte]"/>
      <dgm:spPr/>
      <dgm:t>
        <a:bodyPr/>
        <a:lstStyle/>
        <a:p>
          <a:r>
            <a:rPr lang="en-US" b="1" dirty="0" smtClean="0"/>
            <a:t>Auto-amplified sensors</a:t>
          </a:r>
          <a:endParaRPr lang="en-US" b="1" dirty="0"/>
        </a:p>
      </dgm:t>
    </dgm:pt>
    <dgm:pt modelId="{872958A1-8293-4F3D-8606-027925D5A8D3}" type="parTrans" cxnId="{7975EE10-C7F8-4A6D-B28D-4348955D5868}">
      <dgm:prSet/>
      <dgm:spPr/>
      <dgm:t>
        <a:bodyPr/>
        <a:lstStyle/>
        <a:p>
          <a:endParaRPr lang="en-US"/>
        </a:p>
      </dgm:t>
    </dgm:pt>
    <dgm:pt modelId="{5EC43EEA-AD8D-4D0B-A028-D819CDACEDAE}" type="sibTrans" cxnId="{7975EE10-C7F8-4A6D-B28D-4348955D5868}">
      <dgm:prSet/>
      <dgm:spPr/>
      <dgm:t>
        <a:bodyPr/>
        <a:lstStyle/>
        <a:p>
          <a:endParaRPr lang="en-US"/>
        </a:p>
      </dgm:t>
    </dgm:pt>
    <dgm:pt modelId="{2D38B91D-FF6F-47D0-91A1-D62C5D9891B9}">
      <dgm:prSet phldrT="[Texte]"/>
      <dgm:spPr/>
      <dgm:t>
        <a:bodyPr/>
        <a:lstStyle/>
        <a:p>
          <a:r>
            <a:rPr lang="en-US" dirty="0" smtClean="0"/>
            <a:t>Internal gain</a:t>
          </a:r>
          <a:endParaRPr lang="en-US" dirty="0"/>
        </a:p>
      </dgm:t>
    </dgm:pt>
    <dgm:pt modelId="{783DF921-39D7-474A-926B-3259496AB69C}" type="parTrans" cxnId="{740808F0-ABFA-4091-A3CA-D97B265BB5DF}">
      <dgm:prSet/>
      <dgm:spPr/>
      <dgm:t>
        <a:bodyPr/>
        <a:lstStyle/>
        <a:p>
          <a:endParaRPr lang="en-US"/>
        </a:p>
      </dgm:t>
    </dgm:pt>
    <dgm:pt modelId="{E0BDC5F4-96B0-4206-A197-A2B909AF5DCA}" type="sibTrans" cxnId="{740808F0-ABFA-4091-A3CA-D97B265BB5DF}">
      <dgm:prSet/>
      <dgm:spPr/>
      <dgm:t>
        <a:bodyPr/>
        <a:lstStyle/>
        <a:p>
          <a:endParaRPr lang="en-US"/>
        </a:p>
      </dgm:t>
    </dgm:pt>
    <dgm:pt modelId="{2E11A92F-AFC0-4A5C-87ED-56BDF5526988}">
      <dgm:prSet phldrT="[Texte]"/>
      <dgm:spPr/>
      <dgm:t>
        <a:bodyPr/>
        <a:lstStyle/>
        <a:p>
          <a:r>
            <a:rPr lang="en-US" dirty="0" err="1" smtClean="0"/>
            <a:t>Qmeas</a:t>
          </a:r>
          <a:r>
            <a:rPr lang="en-US" dirty="0" smtClean="0"/>
            <a:t> = </a:t>
          </a:r>
          <a:r>
            <a:rPr lang="en-US" dirty="0" err="1" smtClean="0"/>
            <a:t>Qdep</a:t>
          </a:r>
          <a:endParaRPr lang="en-US" dirty="0"/>
        </a:p>
      </dgm:t>
    </dgm:pt>
    <dgm:pt modelId="{D1DF4AA5-6537-4E8B-AD09-F9390E7F6AC0}" type="parTrans" cxnId="{2F4EBBC1-978D-4E48-9212-D8DC2032C3DE}">
      <dgm:prSet/>
      <dgm:spPr/>
      <dgm:t>
        <a:bodyPr/>
        <a:lstStyle/>
        <a:p>
          <a:endParaRPr lang="en-US"/>
        </a:p>
      </dgm:t>
    </dgm:pt>
    <dgm:pt modelId="{67BE36E9-7D2B-49C6-8A04-1E9779A2981B}" type="sibTrans" cxnId="{2F4EBBC1-978D-4E48-9212-D8DC2032C3DE}">
      <dgm:prSet/>
      <dgm:spPr/>
      <dgm:t>
        <a:bodyPr/>
        <a:lstStyle/>
        <a:p>
          <a:endParaRPr lang="en-US"/>
        </a:p>
      </dgm:t>
    </dgm:pt>
    <dgm:pt modelId="{900D5311-DA64-4537-BCBB-34EE98D6ABDE}">
      <dgm:prSet phldrT="[Texte]"/>
      <dgm:spPr/>
      <dgm:t>
        <a:bodyPr/>
        <a:lstStyle/>
        <a:p>
          <a:r>
            <a:rPr lang="en-US" dirty="0" err="1" smtClean="0"/>
            <a:t>Qmeas</a:t>
          </a:r>
          <a:r>
            <a:rPr lang="en-US" dirty="0" smtClean="0"/>
            <a:t> = </a:t>
          </a:r>
          <a:r>
            <a:rPr lang="en-US" dirty="0" err="1" smtClean="0"/>
            <a:t>Qdep</a:t>
          </a:r>
          <a:r>
            <a:rPr lang="en-US" dirty="0" smtClean="0"/>
            <a:t> x Gain</a:t>
          </a:r>
          <a:endParaRPr lang="en-US" dirty="0"/>
        </a:p>
      </dgm:t>
    </dgm:pt>
    <dgm:pt modelId="{42C367F1-9022-4DD9-8A45-0B19A97C7EF1}" type="parTrans" cxnId="{6E9D9349-E48C-461C-9188-F1B3F5874DE7}">
      <dgm:prSet/>
      <dgm:spPr/>
      <dgm:t>
        <a:bodyPr/>
        <a:lstStyle/>
        <a:p>
          <a:endParaRPr lang="en-US"/>
        </a:p>
      </dgm:t>
    </dgm:pt>
    <dgm:pt modelId="{E2367CDA-1B37-49E4-97F1-085B4DA4FC7C}" type="sibTrans" cxnId="{6E9D9349-E48C-461C-9188-F1B3F5874DE7}">
      <dgm:prSet/>
      <dgm:spPr/>
      <dgm:t>
        <a:bodyPr/>
        <a:lstStyle/>
        <a:p>
          <a:endParaRPr lang="en-US"/>
        </a:p>
      </dgm:t>
    </dgm:pt>
    <dgm:pt modelId="{294CF263-8E65-42E2-B766-94EF42C78533}">
      <dgm:prSet phldrT="[Texte]"/>
      <dgm:spPr/>
      <dgm:t>
        <a:bodyPr/>
        <a:lstStyle/>
        <a:p>
          <a:r>
            <a:rPr lang="en-US" dirty="0" smtClean="0"/>
            <a:t>Beware to noise…</a:t>
          </a:r>
          <a:endParaRPr lang="en-US" dirty="0"/>
        </a:p>
      </dgm:t>
    </dgm:pt>
    <dgm:pt modelId="{3BE59F2C-07E2-4A8D-B805-F80ABEB61BD4}" type="parTrans" cxnId="{2A2B3ACE-5647-4DA6-9BCA-907EA4B3BD84}">
      <dgm:prSet/>
      <dgm:spPr/>
      <dgm:t>
        <a:bodyPr/>
        <a:lstStyle/>
        <a:p>
          <a:endParaRPr lang="en-US"/>
        </a:p>
      </dgm:t>
    </dgm:pt>
    <dgm:pt modelId="{513B1E76-EA02-4755-B12B-80724BCFCA8C}" type="sibTrans" cxnId="{2A2B3ACE-5647-4DA6-9BCA-907EA4B3BD84}">
      <dgm:prSet/>
      <dgm:spPr/>
      <dgm:t>
        <a:bodyPr/>
        <a:lstStyle/>
        <a:p>
          <a:endParaRPr lang="en-US"/>
        </a:p>
      </dgm:t>
    </dgm:pt>
    <dgm:pt modelId="{2C75009F-73C5-4B05-843E-EFD6E0D3D2CE}">
      <dgm:prSet phldrT="[Texte]"/>
      <dgm:spPr/>
      <dgm:t>
        <a:bodyPr/>
        <a:lstStyle/>
        <a:p>
          <a:r>
            <a:rPr lang="en-US" dirty="0" smtClean="0"/>
            <a:t>Pay att. to gain process</a:t>
          </a:r>
          <a:endParaRPr lang="en-US" dirty="0"/>
        </a:p>
      </dgm:t>
    </dgm:pt>
    <dgm:pt modelId="{0115DD12-4D8D-4DA0-80AD-C307C5A529AB}" type="parTrans" cxnId="{879C9B59-BA7F-4DEE-85DA-31D59EA6C79F}">
      <dgm:prSet/>
      <dgm:spPr/>
      <dgm:t>
        <a:bodyPr/>
        <a:lstStyle/>
        <a:p>
          <a:endParaRPr lang="en-US"/>
        </a:p>
      </dgm:t>
    </dgm:pt>
    <dgm:pt modelId="{EC5EFB7F-9232-4A16-AADE-2E90A2086ED9}" type="sibTrans" cxnId="{879C9B59-BA7F-4DEE-85DA-31D59EA6C79F}">
      <dgm:prSet/>
      <dgm:spPr/>
      <dgm:t>
        <a:bodyPr/>
        <a:lstStyle/>
        <a:p>
          <a:endParaRPr lang="en-US"/>
        </a:p>
      </dgm:t>
    </dgm:pt>
    <dgm:pt modelId="{0C6E2FF3-1F59-4C6A-BB2D-1A022F056228}" type="pres">
      <dgm:prSet presAssocID="{0E7B7931-FBF2-4578-8B69-BC2EF36974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6EEF14-48AB-43F9-BF3C-EE97C5D7E054}" type="pres">
      <dgm:prSet presAssocID="{85F8F10B-EED7-44F6-ABD0-74445393FC96}" presName="horFlow" presStyleCnt="0"/>
      <dgm:spPr/>
    </dgm:pt>
    <dgm:pt modelId="{D79B0163-567D-459D-85CF-16B427189A0A}" type="pres">
      <dgm:prSet presAssocID="{85F8F10B-EED7-44F6-ABD0-74445393FC96}" presName="bigChev" presStyleLbl="node1" presStyleIdx="0" presStyleCnt="2"/>
      <dgm:spPr/>
      <dgm:t>
        <a:bodyPr/>
        <a:lstStyle/>
        <a:p>
          <a:endParaRPr lang="en-US"/>
        </a:p>
      </dgm:t>
    </dgm:pt>
    <dgm:pt modelId="{94893A36-B906-4A74-9363-2710004172B3}" type="pres">
      <dgm:prSet presAssocID="{3A38E5C7-B914-42BB-846B-B5F98F41C416}" presName="parTrans" presStyleCnt="0"/>
      <dgm:spPr/>
    </dgm:pt>
    <dgm:pt modelId="{3D7E0787-FE49-4000-9E16-35C9862AD22F}" type="pres">
      <dgm:prSet presAssocID="{6E4026BA-ADCB-40B7-A100-BD2996EF69A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FEBFF-9382-4F5B-A522-95B9C5311E29}" type="pres">
      <dgm:prSet presAssocID="{A7B779C8-3630-410D-9A64-47CF22741D48}" presName="sibTrans" presStyleCnt="0"/>
      <dgm:spPr/>
    </dgm:pt>
    <dgm:pt modelId="{218E2B1B-4D78-47AF-9323-93B8E8ABD711}" type="pres">
      <dgm:prSet presAssocID="{2E11A92F-AFC0-4A5C-87ED-56BDF5526988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6297-675C-4B17-BE1E-304AC67E6021}" type="pres">
      <dgm:prSet presAssocID="{67BE36E9-7D2B-49C6-8A04-1E9779A2981B}" presName="sibTrans" presStyleCnt="0"/>
      <dgm:spPr/>
    </dgm:pt>
    <dgm:pt modelId="{79D877E3-9D45-4E18-A066-655203C5FE6A}" type="pres">
      <dgm:prSet presAssocID="{294CF263-8E65-42E2-B766-94EF42C7853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255E6-BD1D-4EC5-B75D-1AB4638425BE}" type="pres">
      <dgm:prSet presAssocID="{85F8F10B-EED7-44F6-ABD0-74445393FC96}" presName="vSp" presStyleCnt="0"/>
      <dgm:spPr/>
    </dgm:pt>
    <dgm:pt modelId="{F221CB2E-B10C-4ECB-979D-608D646F10E7}" type="pres">
      <dgm:prSet presAssocID="{D48A4A7F-A4D4-4B75-9AE0-09DF0F4304B7}" presName="horFlow" presStyleCnt="0"/>
      <dgm:spPr/>
    </dgm:pt>
    <dgm:pt modelId="{63084729-052F-463D-88FD-CC593A564EBE}" type="pres">
      <dgm:prSet presAssocID="{D48A4A7F-A4D4-4B75-9AE0-09DF0F4304B7}" presName="bigChev" presStyleLbl="node1" presStyleIdx="1" presStyleCnt="2"/>
      <dgm:spPr/>
      <dgm:t>
        <a:bodyPr/>
        <a:lstStyle/>
        <a:p>
          <a:endParaRPr lang="en-US"/>
        </a:p>
      </dgm:t>
    </dgm:pt>
    <dgm:pt modelId="{570847B5-01C4-4AD0-ADCF-9E5011E528CB}" type="pres">
      <dgm:prSet presAssocID="{783DF921-39D7-474A-926B-3259496AB69C}" presName="parTrans" presStyleCnt="0"/>
      <dgm:spPr/>
    </dgm:pt>
    <dgm:pt modelId="{BA46C28E-4888-42B6-B2B2-3440D32AB01B}" type="pres">
      <dgm:prSet presAssocID="{2D38B91D-FF6F-47D0-91A1-D62C5D9891B9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871BF-B88A-4F23-AF11-9BC291B363FC}" type="pres">
      <dgm:prSet presAssocID="{E0BDC5F4-96B0-4206-A197-A2B909AF5DCA}" presName="sibTrans" presStyleCnt="0"/>
      <dgm:spPr/>
    </dgm:pt>
    <dgm:pt modelId="{37C24F83-9E23-42DB-BCC7-DEE41C3F456C}" type="pres">
      <dgm:prSet presAssocID="{900D5311-DA64-4537-BCBB-34EE98D6ABD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EDF2B-138B-4A41-BA0A-43C790EDBB7D}" type="pres">
      <dgm:prSet presAssocID="{E2367CDA-1B37-49E4-97F1-085B4DA4FC7C}" presName="sibTrans" presStyleCnt="0"/>
      <dgm:spPr/>
    </dgm:pt>
    <dgm:pt modelId="{F7FFD3D0-D159-4DAD-B9DE-560E7BEE69B3}" type="pres">
      <dgm:prSet presAssocID="{2C75009F-73C5-4B05-843E-EFD6E0D3D2C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D9349-E48C-461C-9188-F1B3F5874DE7}" srcId="{D48A4A7F-A4D4-4B75-9AE0-09DF0F4304B7}" destId="{900D5311-DA64-4537-BCBB-34EE98D6ABDE}" srcOrd="1" destOrd="0" parTransId="{42C367F1-9022-4DD9-8A45-0B19A97C7EF1}" sibTransId="{E2367CDA-1B37-49E4-97F1-085B4DA4FC7C}"/>
    <dgm:cxn modelId="{8325A8FF-2429-41A7-8D25-9D0A72EF47F9}" type="presOf" srcId="{0E7B7931-FBF2-4578-8B69-BC2EF3697475}" destId="{0C6E2FF3-1F59-4C6A-BB2D-1A022F056228}" srcOrd="0" destOrd="0" presId="urn:microsoft.com/office/officeart/2005/8/layout/lProcess3"/>
    <dgm:cxn modelId="{BD0E4B18-10A2-493A-9C51-31C7ADA1C552}" type="presOf" srcId="{2E11A92F-AFC0-4A5C-87ED-56BDF5526988}" destId="{218E2B1B-4D78-47AF-9323-93B8E8ABD711}" srcOrd="0" destOrd="0" presId="urn:microsoft.com/office/officeart/2005/8/layout/lProcess3"/>
    <dgm:cxn modelId="{D7AAA0D0-6C52-4E80-803C-B5A3CE8E2D01}" type="presOf" srcId="{85F8F10B-EED7-44F6-ABD0-74445393FC96}" destId="{D79B0163-567D-459D-85CF-16B427189A0A}" srcOrd="0" destOrd="0" presId="urn:microsoft.com/office/officeart/2005/8/layout/lProcess3"/>
    <dgm:cxn modelId="{879C9B59-BA7F-4DEE-85DA-31D59EA6C79F}" srcId="{D48A4A7F-A4D4-4B75-9AE0-09DF0F4304B7}" destId="{2C75009F-73C5-4B05-843E-EFD6E0D3D2CE}" srcOrd="2" destOrd="0" parTransId="{0115DD12-4D8D-4DA0-80AD-C307C5A529AB}" sibTransId="{EC5EFB7F-9232-4A16-AADE-2E90A2086ED9}"/>
    <dgm:cxn modelId="{2A2B3ACE-5647-4DA6-9BCA-907EA4B3BD84}" srcId="{85F8F10B-EED7-44F6-ABD0-74445393FC96}" destId="{294CF263-8E65-42E2-B766-94EF42C78533}" srcOrd="2" destOrd="0" parTransId="{3BE59F2C-07E2-4A8D-B805-F80ABEB61BD4}" sibTransId="{513B1E76-EA02-4755-B12B-80724BCFCA8C}"/>
    <dgm:cxn modelId="{5171E290-072F-47C4-8267-D9D330175FC5}" type="presOf" srcId="{6E4026BA-ADCB-40B7-A100-BD2996EF69A3}" destId="{3D7E0787-FE49-4000-9E16-35C9862AD22F}" srcOrd="0" destOrd="0" presId="urn:microsoft.com/office/officeart/2005/8/layout/lProcess3"/>
    <dgm:cxn modelId="{2F4EBBC1-978D-4E48-9212-D8DC2032C3DE}" srcId="{85F8F10B-EED7-44F6-ABD0-74445393FC96}" destId="{2E11A92F-AFC0-4A5C-87ED-56BDF5526988}" srcOrd="1" destOrd="0" parTransId="{D1DF4AA5-6537-4E8B-AD09-F9390E7F6AC0}" sibTransId="{67BE36E9-7D2B-49C6-8A04-1E9779A2981B}"/>
    <dgm:cxn modelId="{740808F0-ABFA-4091-A3CA-D97B265BB5DF}" srcId="{D48A4A7F-A4D4-4B75-9AE0-09DF0F4304B7}" destId="{2D38B91D-FF6F-47D0-91A1-D62C5D9891B9}" srcOrd="0" destOrd="0" parTransId="{783DF921-39D7-474A-926B-3259496AB69C}" sibTransId="{E0BDC5F4-96B0-4206-A197-A2B909AF5DCA}"/>
    <dgm:cxn modelId="{E2E6F061-930C-4192-90AB-4219E7FB5909}" type="presOf" srcId="{294CF263-8E65-42E2-B766-94EF42C78533}" destId="{79D877E3-9D45-4E18-A066-655203C5FE6A}" srcOrd="0" destOrd="0" presId="urn:microsoft.com/office/officeart/2005/8/layout/lProcess3"/>
    <dgm:cxn modelId="{4F285237-8DD5-4A9E-9CDD-2FDE4954C59B}" srcId="{85F8F10B-EED7-44F6-ABD0-74445393FC96}" destId="{6E4026BA-ADCB-40B7-A100-BD2996EF69A3}" srcOrd="0" destOrd="0" parTransId="{3A38E5C7-B914-42BB-846B-B5F98F41C416}" sibTransId="{A7B779C8-3630-410D-9A64-47CF22741D48}"/>
    <dgm:cxn modelId="{74CE6BFE-C10A-4492-90D6-FE04D077804D}" type="presOf" srcId="{D48A4A7F-A4D4-4B75-9AE0-09DF0F4304B7}" destId="{63084729-052F-463D-88FD-CC593A564EBE}" srcOrd="0" destOrd="0" presId="urn:microsoft.com/office/officeart/2005/8/layout/lProcess3"/>
    <dgm:cxn modelId="{857E85D0-3C02-4653-8898-F51E0FE98036}" type="presOf" srcId="{2C75009F-73C5-4B05-843E-EFD6E0D3D2CE}" destId="{F7FFD3D0-D159-4DAD-B9DE-560E7BEE69B3}" srcOrd="0" destOrd="0" presId="urn:microsoft.com/office/officeart/2005/8/layout/lProcess3"/>
    <dgm:cxn modelId="{8CC8CD47-D9A5-45D9-A4D9-5416A8C414CE}" type="presOf" srcId="{900D5311-DA64-4537-BCBB-34EE98D6ABDE}" destId="{37C24F83-9E23-42DB-BCC7-DEE41C3F456C}" srcOrd="0" destOrd="0" presId="urn:microsoft.com/office/officeart/2005/8/layout/lProcess3"/>
    <dgm:cxn modelId="{7975EE10-C7F8-4A6D-B28D-4348955D5868}" srcId="{0E7B7931-FBF2-4578-8B69-BC2EF3697475}" destId="{D48A4A7F-A4D4-4B75-9AE0-09DF0F4304B7}" srcOrd="1" destOrd="0" parTransId="{872958A1-8293-4F3D-8606-027925D5A8D3}" sibTransId="{5EC43EEA-AD8D-4D0B-A028-D819CDACEDAE}"/>
    <dgm:cxn modelId="{4EF631C6-651F-4194-B8C7-0EBB824D4BD2}" type="presOf" srcId="{2D38B91D-FF6F-47D0-91A1-D62C5D9891B9}" destId="{BA46C28E-4888-42B6-B2B2-3440D32AB01B}" srcOrd="0" destOrd="0" presId="urn:microsoft.com/office/officeart/2005/8/layout/lProcess3"/>
    <dgm:cxn modelId="{9F39D37E-D067-400C-94AA-7EEFBC361859}" srcId="{0E7B7931-FBF2-4578-8B69-BC2EF3697475}" destId="{85F8F10B-EED7-44F6-ABD0-74445393FC96}" srcOrd="0" destOrd="0" parTransId="{97D2C4CC-72C4-46FF-9001-A99298765CC0}" sibTransId="{DE5E6774-571D-422B-8FC2-0892A422C000}"/>
    <dgm:cxn modelId="{55D49945-4624-41EC-86E4-5A4891A7806A}" type="presParOf" srcId="{0C6E2FF3-1F59-4C6A-BB2D-1A022F056228}" destId="{3C6EEF14-48AB-43F9-BF3C-EE97C5D7E054}" srcOrd="0" destOrd="0" presId="urn:microsoft.com/office/officeart/2005/8/layout/lProcess3"/>
    <dgm:cxn modelId="{CEF94FA4-C1E9-4FF8-B6DA-D983582CDA05}" type="presParOf" srcId="{3C6EEF14-48AB-43F9-BF3C-EE97C5D7E054}" destId="{D79B0163-567D-459D-85CF-16B427189A0A}" srcOrd="0" destOrd="0" presId="urn:microsoft.com/office/officeart/2005/8/layout/lProcess3"/>
    <dgm:cxn modelId="{8099AADF-0F3B-4FDD-8012-91DA049432F0}" type="presParOf" srcId="{3C6EEF14-48AB-43F9-BF3C-EE97C5D7E054}" destId="{94893A36-B906-4A74-9363-2710004172B3}" srcOrd="1" destOrd="0" presId="urn:microsoft.com/office/officeart/2005/8/layout/lProcess3"/>
    <dgm:cxn modelId="{243C8568-E65D-4A96-AF63-6CC146F1307A}" type="presParOf" srcId="{3C6EEF14-48AB-43F9-BF3C-EE97C5D7E054}" destId="{3D7E0787-FE49-4000-9E16-35C9862AD22F}" srcOrd="2" destOrd="0" presId="urn:microsoft.com/office/officeart/2005/8/layout/lProcess3"/>
    <dgm:cxn modelId="{F3BE5681-A0F5-4EC2-9378-CABB555C78A6}" type="presParOf" srcId="{3C6EEF14-48AB-43F9-BF3C-EE97C5D7E054}" destId="{849FEBFF-9382-4F5B-A522-95B9C5311E29}" srcOrd="3" destOrd="0" presId="urn:microsoft.com/office/officeart/2005/8/layout/lProcess3"/>
    <dgm:cxn modelId="{8C367BA6-7149-40A5-8676-C0E9A8AD7F40}" type="presParOf" srcId="{3C6EEF14-48AB-43F9-BF3C-EE97C5D7E054}" destId="{218E2B1B-4D78-47AF-9323-93B8E8ABD711}" srcOrd="4" destOrd="0" presId="urn:microsoft.com/office/officeart/2005/8/layout/lProcess3"/>
    <dgm:cxn modelId="{415F3A46-87E7-4721-AECD-2478A9A9E983}" type="presParOf" srcId="{3C6EEF14-48AB-43F9-BF3C-EE97C5D7E054}" destId="{62986297-675C-4B17-BE1E-304AC67E6021}" srcOrd="5" destOrd="0" presId="urn:microsoft.com/office/officeart/2005/8/layout/lProcess3"/>
    <dgm:cxn modelId="{2B9A0F22-6B65-4EED-83C1-A73809B57E78}" type="presParOf" srcId="{3C6EEF14-48AB-43F9-BF3C-EE97C5D7E054}" destId="{79D877E3-9D45-4E18-A066-655203C5FE6A}" srcOrd="6" destOrd="0" presId="urn:microsoft.com/office/officeart/2005/8/layout/lProcess3"/>
    <dgm:cxn modelId="{BD0C9E61-FDE2-423D-BF6D-B6858D41FA0E}" type="presParOf" srcId="{0C6E2FF3-1F59-4C6A-BB2D-1A022F056228}" destId="{152255E6-BD1D-4EC5-B75D-1AB4638425BE}" srcOrd="1" destOrd="0" presId="urn:microsoft.com/office/officeart/2005/8/layout/lProcess3"/>
    <dgm:cxn modelId="{4F367D82-77FE-4FB7-BF3A-F352B7CC063D}" type="presParOf" srcId="{0C6E2FF3-1F59-4C6A-BB2D-1A022F056228}" destId="{F221CB2E-B10C-4ECB-979D-608D646F10E7}" srcOrd="2" destOrd="0" presId="urn:microsoft.com/office/officeart/2005/8/layout/lProcess3"/>
    <dgm:cxn modelId="{D763C6E9-3DB8-4D66-BE3A-860E13378E30}" type="presParOf" srcId="{F221CB2E-B10C-4ECB-979D-608D646F10E7}" destId="{63084729-052F-463D-88FD-CC593A564EBE}" srcOrd="0" destOrd="0" presId="urn:microsoft.com/office/officeart/2005/8/layout/lProcess3"/>
    <dgm:cxn modelId="{E318CF9A-DFD0-401F-A610-FA9587893204}" type="presParOf" srcId="{F221CB2E-B10C-4ECB-979D-608D646F10E7}" destId="{570847B5-01C4-4AD0-ADCF-9E5011E528CB}" srcOrd="1" destOrd="0" presId="urn:microsoft.com/office/officeart/2005/8/layout/lProcess3"/>
    <dgm:cxn modelId="{F6FC426C-1D08-47DD-BDA3-1976473BDAB7}" type="presParOf" srcId="{F221CB2E-B10C-4ECB-979D-608D646F10E7}" destId="{BA46C28E-4888-42B6-B2B2-3440D32AB01B}" srcOrd="2" destOrd="0" presId="urn:microsoft.com/office/officeart/2005/8/layout/lProcess3"/>
    <dgm:cxn modelId="{C72B8F07-ADF7-46B8-90D7-5E21F13DF053}" type="presParOf" srcId="{F221CB2E-B10C-4ECB-979D-608D646F10E7}" destId="{206871BF-B88A-4F23-AF11-9BC291B363FC}" srcOrd="3" destOrd="0" presId="urn:microsoft.com/office/officeart/2005/8/layout/lProcess3"/>
    <dgm:cxn modelId="{4BA98B59-23F9-4760-AFAE-A1A013618342}" type="presParOf" srcId="{F221CB2E-B10C-4ECB-979D-608D646F10E7}" destId="{37C24F83-9E23-42DB-BCC7-DEE41C3F456C}" srcOrd="4" destOrd="0" presId="urn:microsoft.com/office/officeart/2005/8/layout/lProcess3"/>
    <dgm:cxn modelId="{F4C8085A-BA73-4BBB-97B0-429485D3DB86}" type="presParOf" srcId="{F221CB2E-B10C-4ECB-979D-608D646F10E7}" destId="{8F5EDF2B-138B-4A41-BA0A-43C790EDBB7D}" srcOrd="5" destOrd="0" presId="urn:microsoft.com/office/officeart/2005/8/layout/lProcess3"/>
    <dgm:cxn modelId="{D9814870-80D1-419F-A64D-5070CC2F511B}" type="presParOf" srcId="{F221CB2E-B10C-4ECB-979D-608D646F10E7}" destId="{F7FFD3D0-D159-4DAD-B9DE-560E7BEE69B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B7931-FBF2-4578-8B69-BC2EF3697475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F8F10B-EED7-44F6-ABD0-74445393FC96}">
      <dgm:prSet phldrT="[Texte]"/>
      <dgm:spPr/>
      <dgm:t>
        <a:bodyPr/>
        <a:lstStyle/>
        <a:p>
          <a:r>
            <a:rPr lang="en-US" b="1" dirty="0" smtClean="0"/>
            <a:t>Direct conversion sensors</a:t>
          </a:r>
          <a:endParaRPr lang="en-US" b="1" dirty="0"/>
        </a:p>
      </dgm:t>
    </dgm:pt>
    <dgm:pt modelId="{97D2C4CC-72C4-46FF-9001-A99298765CC0}" type="parTrans" cxnId="{9F39D37E-D067-400C-94AA-7EEFBC361859}">
      <dgm:prSet/>
      <dgm:spPr/>
      <dgm:t>
        <a:bodyPr/>
        <a:lstStyle/>
        <a:p>
          <a:endParaRPr lang="en-US"/>
        </a:p>
      </dgm:t>
    </dgm:pt>
    <dgm:pt modelId="{DE5E6774-571D-422B-8FC2-0892A422C000}" type="sibTrans" cxnId="{9F39D37E-D067-400C-94AA-7EEFBC361859}">
      <dgm:prSet/>
      <dgm:spPr/>
      <dgm:t>
        <a:bodyPr/>
        <a:lstStyle/>
        <a:p>
          <a:endParaRPr lang="en-US"/>
        </a:p>
      </dgm:t>
    </dgm:pt>
    <dgm:pt modelId="{6E4026BA-ADCB-40B7-A100-BD2996EF69A3}">
      <dgm:prSet phldrT="[Texte]"/>
      <dgm:spPr/>
      <dgm:t>
        <a:bodyPr/>
        <a:lstStyle/>
        <a:p>
          <a:r>
            <a:rPr lang="en-US" dirty="0" smtClean="0"/>
            <a:t>No gain</a:t>
          </a:r>
          <a:endParaRPr lang="en-US" dirty="0"/>
        </a:p>
      </dgm:t>
    </dgm:pt>
    <dgm:pt modelId="{3A38E5C7-B914-42BB-846B-B5F98F41C416}" type="parTrans" cxnId="{4F285237-8DD5-4A9E-9CDD-2FDE4954C59B}">
      <dgm:prSet/>
      <dgm:spPr/>
      <dgm:t>
        <a:bodyPr/>
        <a:lstStyle/>
        <a:p>
          <a:endParaRPr lang="en-US"/>
        </a:p>
      </dgm:t>
    </dgm:pt>
    <dgm:pt modelId="{A7B779C8-3630-410D-9A64-47CF22741D48}" type="sibTrans" cxnId="{4F285237-8DD5-4A9E-9CDD-2FDE4954C59B}">
      <dgm:prSet/>
      <dgm:spPr/>
      <dgm:t>
        <a:bodyPr/>
        <a:lstStyle/>
        <a:p>
          <a:endParaRPr lang="en-US"/>
        </a:p>
      </dgm:t>
    </dgm:pt>
    <dgm:pt modelId="{D48A4A7F-A4D4-4B75-9AE0-09DF0F4304B7}">
      <dgm:prSet phldrT="[Texte]"/>
      <dgm:spPr/>
      <dgm:t>
        <a:bodyPr/>
        <a:lstStyle/>
        <a:p>
          <a:r>
            <a:rPr lang="en-US" b="1" dirty="0" smtClean="0"/>
            <a:t>Auto-amplified sensors</a:t>
          </a:r>
          <a:endParaRPr lang="en-US" b="1" dirty="0"/>
        </a:p>
      </dgm:t>
    </dgm:pt>
    <dgm:pt modelId="{872958A1-8293-4F3D-8606-027925D5A8D3}" type="parTrans" cxnId="{7975EE10-C7F8-4A6D-B28D-4348955D5868}">
      <dgm:prSet/>
      <dgm:spPr/>
      <dgm:t>
        <a:bodyPr/>
        <a:lstStyle/>
        <a:p>
          <a:endParaRPr lang="en-US"/>
        </a:p>
      </dgm:t>
    </dgm:pt>
    <dgm:pt modelId="{5EC43EEA-AD8D-4D0B-A028-D819CDACEDAE}" type="sibTrans" cxnId="{7975EE10-C7F8-4A6D-B28D-4348955D5868}">
      <dgm:prSet/>
      <dgm:spPr/>
      <dgm:t>
        <a:bodyPr/>
        <a:lstStyle/>
        <a:p>
          <a:endParaRPr lang="en-US"/>
        </a:p>
      </dgm:t>
    </dgm:pt>
    <dgm:pt modelId="{2D38B91D-FF6F-47D0-91A1-D62C5D9891B9}">
      <dgm:prSet phldrT="[Texte]"/>
      <dgm:spPr/>
      <dgm:t>
        <a:bodyPr/>
        <a:lstStyle/>
        <a:p>
          <a:r>
            <a:rPr lang="en-US" dirty="0" smtClean="0"/>
            <a:t>Internal gain</a:t>
          </a:r>
          <a:endParaRPr lang="en-US" dirty="0"/>
        </a:p>
      </dgm:t>
    </dgm:pt>
    <dgm:pt modelId="{783DF921-39D7-474A-926B-3259496AB69C}" type="parTrans" cxnId="{740808F0-ABFA-4091-A3CA-D97B265BB5DF}">
      <dgm:prSet/>
      <dgm:spPr/>
      <dgm:t>
        <a:bodyPr/>
        <a:lstStyle/>
        <a:p>
          <a:endParaRPr lang="en-US"/>
        </a:p>
      </dgm:t>
    </dgm:pt>
    <dgm:pt modelId="{E0BDC5F4-96B0-4206-A197-A2B909AF5DCA}" type="sibTrans" cxnId="{740808F0-ABFA-4091-A3CA-D97B265BB5DF}">
      <dgm:prSet/>
      <dgm:spPr/>
      <dgm:t>
        <a:bodyPr/>
        <a:lstStyle/>
        <a:p>
          <a:endParaRPr lang="en-US"/>
        </a:p>
      </dgm:t>
    </dgm:pt>
    <dgm:pt modelId="{2E11A92F-AFC0-4A5C-87ED-56BDF5526988}">
      <dgm:prSet phldrT="[Texte]"/>
      <dgm:spPr/>
      <dgm:t>
        <a:bodyPr/>
        <a:lstStyle/>
        <a:p>
          <a:r>
            <a:rPr lang="en-US" dirty="0" err="1" smtClean="0"/>
            <a:t>Qmeas</a:t>
          </a:r>
          <a:r>
            <a:rPr lang="en-US" dirty="0" smtClean="0"/>
            <a:t> = </a:t>
          </a:r>
          <a:r>
            <a:rPr lang="en-US" dirty="0" err="1" smtClean="0"/>
            <a:t>Qdep</a:t>
          </a:r>
          <a:endParaRPr lang="en-US" dirty="0"/>
        </a:p>
      </dgm:t>
    </dgm:pt>
    <dgm:pt modelId="{D1DF4AA5-6537-4E8B-AD09-F9390E7F6AC0}" type="parTrans" cxnId="{2F4EBBC1-978D-4E48-9212-D8DC2032C3DE}">
      <dgm:prSet/>
      <dgm:spPr/>
      <dgm:t>
        <a:bodyPr/>
        <a:lstStyle/>
        <a:p>
          <a:endParaRPr lang="en-US"/>
        </a:p>
      </dgm:t>
    </dgm:pt>
    <dgm:pt modelId="{67BE36E9-7D2B-49C6-8A04-1E9779A2981B}" type="sibTrans" cxnId="{2F4EBBC1-978D-4E48-9212-D8DC2032C3DE}">
      <dgm:prSet/>
      <dgm:spPr/>
      <dgm:t>
        <a:bodyPr/>
        <a:lstStyle/>
        <a:p>
          <a:endParaRPr lang="en-US"/>
        </a:p>
      </dgm:t>
    </dgm:pt>
    <dgm:pt modelId="{900D5311-DA64-4537-BCBB-34EE98D6ABDE}">
      <dgm:prSet phldrT="[Texte]"/>
      <dgm:spPr/>
      <dgm:t>
        <a:bodyPr/>
        <a:lstStyle/>
        <a:p>
          <a:r>
            <a:rPr lang="en-US" dirty="0" err="1" smtClean="0"/>
            <a:t>Qmeas</a:t>
          </a:r>
          <a:r>
            <a:rPr lang="en-US" dirty="0" smtClean="0"/>
            <a:t> = </a:t>
          </a:r>
          <a:r>
            <a:rPr lang="en-US" dirty="0" err="1" smtClean="0"/>
            <a:t>Qdep</a:t>
          </a:r>
          <a:r>
            <a:rPr lang="en-US" dirty="0" smtClean="0"/>
            <a:t> x Gain</a:t>
          </a:r>
          <a:endParaRPr lang="en-US" dirty="0"/>
        </a:p>
      </dgm:t>
    </dgm:pt>
    <dgm:pt modelId="{42C367F1-9022-4DD9-8A45-0B19A97C7EF1}" type="parTrans" cxnId="{6E9D9349-E48C-461C-9188-F1B3F5874DE7}">
      <dgm:prSet/>
      <dgm:spPr/>
      <dgm:t>
        <a:bodyPr/>
        <a:lstStyle/>
        <a:p>
          <a:endParaRPr lang="en-US"/>
        </a:p>
      </dgm:t>
    </dgm:pt>
    <dgm:pt modelId="{E2367CDA-1B37-49E4-97F1-085B4DA4FC7C}" type="sibTrans" cxnId="{6E9D9349-E48C-461C-9188-F1B3F5874DE7}">
      <dgm:prSet/>
      <dgm:spPr/>
      <dgm:t>
        <a:bodyPr/>
        <a:lstStyle/>
        <a:p>
          <a:endParaRPr lang="en-US"/>
        </a:p>
      </dgm:t>
    </dgm:pt>
    <dgm:pt modelId="{294CF263-8E65-42E2-B766-94EF42C78533}">
      <dgm:prSet phldrT="[Texte]"/>
      <dgm:spPr/>
      <dgm:t>
        <a:bodyPr/>
        <a:lstStyle/>
        <a:p>
          <a:r>
            <a:rPr lang="en-US" dirty="0" smtClean="0"/>
            <a:t>Beware to noise…</a:t>
          </a:r>
          <a:endParaRPr lang="en-US" dirty="0"/>
        </a:p>
      </dgm:t>
    </dgm:pt>
    <dgm:pt modelId="{3BE59F2C-07E2-4A8D-B805-F80ABEB61BD4}" type="parTrans" cxnId="{2A2B3ACE-5647-4DA6-9BCA-907EA4B3BD84}">
      <dgm:prSet/>
      <dgm:spPr/>
      <dgm:t>
        <a:bodyPr/>
        <a:lstStyle/>
        <a:p>
          <a:endParaRPr lang="en-US"/>
        </a:p>
      </dgm:t>
    </dgm:pt>
    <dgm:pt modelId="{513B1E76-EA02-4755-B12B-80724BCFCA8C}" type="sibTrans" cxnId="{2A2B3ACE-5647-4DA6-9BCA-907EA4B3BD84}">
      <dgm:prSet/>
      <dgm:spPr/>
      <dgm:t>
        <a:bodyPr/>
        <a:lstStyle/>
        <a:p>
          <a:endParaRPr lang="en-US"/>
        </a:p>
      </dgm:t>
    </dgm:pt>
    <dgm:pt modelId="{2C75009F-73C5-4B05-843E-EFD6E0D3D2CE}">
      <dgm:prSet phldrT="[Texte]"/>
      <dgm:spPr/>
      <dgm:t>
        <a:bodyPr/>
        <a:lstStyle/>
        <a:p>
          <a:r>
            <a:rPr lang="en-US" dirty="0" smtClean="0"/>
            <a:t>Pay att. to gain process</a:t>
          </a:r>
          <a:endParaRPr lang="en-US" dirty="0"/>
        </a:p>
      </dgm:t>
    </dgm:pt>
    <dgm:pt modelId="{0115DD12-4D8D-4DA0-80AD-C307C5A529AB}" type="parTrans" cxnId="{879C9B59-BA7F-4DEE-85DA-31D59EA6C79F}">
      <dgm:prSet/>
      <dgm:spPr/>
      <dgm:t>
        <a:bodyPr/>
        <a:lstStyle/>
        <a:p>
          <a:endParaRPr lang="en-US"/>
        </a:p>
      </dgm:t>
    </dgm:pt>
    <dgm:pt modelId="{EC5EFB7F-9232-4A16-AADE-2E90A2086ED9}" type="sibTrans" cxnId="{879C9B59-BA7F-4DEE-85DA-31D59EA6C79F}">
      <dgm:prSet/>
      <dgm:spPr/>
      <dgm:t>
        <a:bodyPr/>
        <a:lstStyle/>
        <a:p>
          <a:endParaRPr lang="en-US"/>
        </a:p>
      </dgm:t>
    </dgm:pt>
    <dgm:pt modelId="{0C6E2FF3-1F59-4C6A-BB2D-1A022F056228}" type="pres">
      <dgm:prSet presAssocID="{0E7B7931-FBF2-4578-8B69-BC2EF36974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6EEF14-48AB-43F9-BF3C-EE97C5D7E054}" type="pres">
      <dgm:prSet presAssocID="{85F8F10B-EED7-44F6-ABD0-74445393FC96}" presName="horFlow" presStyleCnt="0"/>
      <dgm:spPr/>
    </dgm:pt>
    <dgm:pt modelId="{D79B0163-567D-459D-85CF-16B427189A0A}" type="pres">
      <dgm:prSet presAssocID="{85F8F10B-EED7-44F6-ABD0-74445393FC96}" presName="bigChev" presStyleLbl="node1" presStyleIdx="0" presStyleCnt="2"/>
      <dgm:spPr/>
      <dgm:t>
        <a:bodyPr/>
        <a:lstStyle/>
        <a:p>
          <a:endParaRPr lang="en-US"/>
        </a:p>
      </dgm:t>
    </dgm:pt>
    <dgm:pt modelId="{94893A36-B906-4A74-9363-2710004172B3}" type="pres">
      <dgm:prSet presAssocID="{3A38E5C7-B914-42BB-846B-B5F98F41C416}" presName="parTrans" presStyleCnt="0"/>
      <dgm:spPr/>
    </dgm:pt>
    <dgm:pt modelId="{3D7E0787-FE49-4000-9E16-35C9862AD22F}" type="pres">
      <dgm:prSet presAssocID="{6E4026BA-ADCB-40B7-A100-BD2996EF69A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FEBFF-9382-4F5B-A522-95B9C5311E29}" type="pres">
      <dgm:prSet presAssocID="{A7B779C8-3630-410D-9A64-47CF22741D48}" presName="sibTrans" presStyleCnt="0"/>
      <dgm:spPr/>
    </dgm:pt>
    <dgm:pt modelId="{218E2B1B-4D78-47AF-9323-93B8E8ABD711}" type="pres">
      <dgm:prSet presAssocID="{2E11A92F-AFC0-4A5C-87ED-56BDF5526988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6297-675C-4B17-BE1E-304AC67E6021}" type="pres">
      <dgm:prSet presAssocID="{67BE36E9-7D2B-49C6-8A04-1E9779A2981B}" presName="sibTrans" presStyleCnt="0"/>
      <dgm:spPr/>
    </dgm:pt>
    <dgm:pt modelId="{79D877E3-9D45-4E18-A066-655203C5FE6A}" type="pres">
      <dgm:prSet presAssocID="{294CF263-8E65-42E2-B766-94EF42C7853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255E6-BD1D-4EC5-B75D-1AB4638425BE}" type="pres">
      <dgm:prSet presAssocID="{85F8F10B-EED7-44F6-ABD0-74445393FC96}" presName="vSp" presStyleCnt="0"/>
      <dgm:spPr/>
    </dgm:pt>
    <dgm:pt modelId="{F221CB2E-B10C-4ECB-979D-608D646F10E7}" type="pres">
      <dgm:prSet presAssocID="{D48A4A7F-A4D4-4B75-9AE0-09DF0F4304B7}" presName="horFlow" presStyleCnt="0"/>
      <dgm:spPr/>
    </dgm:pt>
    <dgm:pt modelId="{63084729-052F-463D-88FD-CC593A564EBE}" type="pres">
      <dgm:prSet presAssocID="{D48A4A7F-A4D4-4B75-9AE0-09DF0F4304B7}" presName="bigChev" presStyleLbl="node1" presStyleIdx="1" presStyleCnt="2"/>
      <dgm:spPr/>
      <dgm:t>
        <a:bodyPr/>
        <a:lstStyle/>
        <a:p>
          <a:endParaRPr lang="en-US"/>
        </a:p>
      </dgm:t>
    </dgm:pt>
    <dgm:pt modelId="{570847B5-01C4-4AD0-ADCF-9E5011E528CB}" type="pres">
      <dgm:prSet presAssocID="{783DF921-39D7-474A-926B-3259496AB69C}" presName="parTrans" presStyleCnt="0"/>
      <dgm:spPr/>
    </dgm:pt>
    <dgm:pt modelId="{BA46C28E-4888-42B6-B2B2-3440D32AB01B}" type="pres">
      <dgm:prSet presAssocID="{2D38B91D-FF6F-47D0-91A1-D62C5D9891B9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871BF-B88A-4F23-AF11-9BC291B363FC}" type="pres">
      <dgm:prSet presAssocID="{E0BDC5F4-96B0-4206-A197-A2B909AF5DCA}" presName="sibTrans" presStyleCnt="0"/>
      <dgm:spPr/>
    </dgm:pt>
    <dgm:pt modelId="{37C24F83-9E23-42DB-BCC7-DEE41C3F456C}" type="pres">
      <dgm:prSet presAssocID="{900D5311-DA64-4537-BCBB-34EE98D6ABD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EDF2B-138B-4A41-BA0A-43C790EDBB7D}" type="pres">
      <dgm:prSet presAssocID="{E2367CDA-1B37-49E4-97F1-085B4DA4FC7C}" presName="sibTrans" presStyleCnt="0"/>
      <dgm:spPr/>
    </dgm:pt>
    <dgm:pt modelId="{F7FFD3D0-D159-4DAD-B9DE-560E7BEE69B3}" type="pres">
      <dgm:prSet presAssocID="{2C75009F-73C5-4B05-843E-EFD6E0D3D2C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D9349-E48C-461C-9188-F1B3F5874DE7}" srcId="{D48A4A7F-A4D4-4B75-9AE0-09DF0F4304B7}" destId="{900D5311-DA64-4537-BCBB-34EE98D6ABDE}" srcOrd="1" destOrd="0" parTransId="{42C367F1-9022-4DD9-8A45-0B19A97C7EF1}" sibTransId="{E2367CDA-1B37-49E4-97F1-085B4DA4FC7C}"/>
    <dgm:cxn modelId="{879C9B59-BA7F-4DEE-85DA-31D59EA6C79F}" srcId="{D48A4A7F-A4D4-4B75-9AE0-09DF0F4304B7}" destId="{2C75009F-73C5-4B05-843E-EFD6E0D3D2CE}" srcOrd="2" destOrd="0" parTransId="{0115DD12-4D8D-4DA0-80AD-C307C5A529AB}" sibTransId="{EC5EFB7F-9232-4A16-AADE-2E90A2086ED9}"/>
    <dgm:cxn modelId="{2A2B3ACE-5647-4DA6-9BCA-907EA4B3BD84}" srcId="{85F8F10B-EED7-44F6-ABD0-74445393FC96}" destId="{294CF263-8E65-42E2-B766-94EF42C78533}" srcOrd="2" destOrd="0" parTransId="{3BE59F2C-07E2-4A8D-B805-F80ABEB61BD4}" sibTransId="{513B1E76-EA02-4755-B12B-80724BCFCA8C}"/>
    <dgm:cxn modelId="{45BC12EB-CF74-4F46-92C9-6A6D6AAF45D3}" type="presOf" srcId="{2E11A92F-AFC0-4A5C-87ED-56BDF5526988}" destId="{218E2B1B-4D78-47AF-9323-93B8E8ABD711}" srcOrd="0" destOrd="0" presId="urn:microsoft.com/office/officeart/2005/8/layout/lProcess3"/>
    <dgm:cxn modelId="{AD05A950-8F0C-4DDA-91E8-5A1EAA9B20A4}" type="presOf" srcId="{6E4026BA-ADCB-40B7-A100-BD2996EF69A3}" destId="{3D7E0787-FE49-4000-9E16-35C9862AD22F}" srcOrd="0" destOrd="0" presId="urn:microsoft.com/office/officeart/2005/8/layout/lProcess3"/>
    <dgm:cxn modelId="{2F4EBBC1-978D-4E48-9212-D8DC2032C3DE}" srcId="{85F8F10B-EED7-44F6-ABD0-74445393FC96}" destId="{2E11A92F-AFC0-4A5C-87ED-56BDF5526988}" srcOrd="1" destOrd="0" parTransId="{D1DF4AA5-6537-4E8B-AD09-F9390E7F6AC0}" sibTransId="{67BE36E9-7D2B-49C6-8A04-1E9779A2981B}"/>
    <dgm:cxn modelId="{9DD178F6-B6C8-4090-BBE3-E21870D94DB6}" type="presOf" srcId="{D48A4A7F-A4D4-4B75-9AE0-09DF0F4304B7}" destId="{63084729-052F-463D-88FD-CC593A564EBE}" srcOrd="0" destOrd="0" presId="urn:microsoft.com/office/officeart/2005/8/layout/lProcess3"/>
    <dgm:cxn modelId="{740808F0-ABFA-4091-A3CA-D97B265BB5DF}" srcId="{D48A4A7F-A4D4-4B75-9AE0-09DF0F4304B7}" destId="{2D38B91D-FF6F-47D0-91A1-D62C5D9891B9}" srcOrd="0" destOrd="0" parTransId="{783DF921-39D7-474A-926B-3259496AB69C}" sibTransId="{E0BDC5F4-96B0-4206-A197-A2B909AF5DCA}"/>
    <dgm:cxn modelId="{82DA1EA0-D4F7-40FC-957B-499EB8BB9798}" type="presOf" srcId="{2D38B91D-FF6F-47D0-91A1-D62C5D9891B9}" destId="{BA46C28E-4888-42B6-B2B2-3440D32AB01B}" srcOrd="0" destOrd="0" presId="urn:microsoft.com/office/officeart/2005/8/layout/lProcess3"/>
    <dgm:cxn modelId="{4F285237-8DD5-4A9E-9CDD-2FDE4954C59B}" srcId="{85F8F10B-EED7-44F6-ABD0-74445393FC96}" destId="{6E4026BA-ADCB-40B7-A100-BD2996EF69A3}" srcOrd="0" destOrd="0" parTransId="{3A38E5C7-B914-42BB-846B-B5F98F41C416}" sibTransId="{A7B779C8-3630-410D-9A64-47CF22741D48}"/>
    <dgm:cxn modelId="{8E1C0F82-D4DA-42F1-B325-FC7F300E33A8}" type="presOf" srcId="{85F8F10B-EED7-44F6-ABD0-74445393FC96}" destId="{D79B0163-567D-459D-85CF-16B427189A0A}" srcOrd="0" destOrd="0" presId="urn:microsoft.com/office/officeart/2005/8/layout/lProcess3"/>
    <dgm:cxn modelId="{B13DEC77-A4D6-4B5B-A46A-F69B4E4CAD7E}" type="presOf" srcId="{0E7B7931-FBF2-4578-8B69-BC2EF3697475}" destId="{0C6E2FF3-1F59-4C6A-BB2D-1A022F056228}" srcOrd="0" destOrd="0" presId="urn:microsoft.com/office/officeart/2005/8/layout/lProcess3"/>
    <dgm:cxn modelId="{C9A4CF39-5522-4715-B81B-C19626AF6A15}" type="presOf" srcId="{294CF263-8E65-42E2-B766-94EF42C78533}" destId="{79D877E3-9D45-4E18-A066-655203C5FE6A}" srcOrd="0" destOrd="0" presId="urn:microsoft.com/office/officeart/2005/8/layout/lProcess3"/>
    <dgm:cxn modelId="{7975EE10-C7F8-4A6D-B28D-4348955D5868}" srcId="{0E7B7931-FBF2-4578-8B69-BC2EF3697475}" destId="{D48A4A7F-A4D4-4B75-9AE0-09DF0F4304B7}" srcOrd="1" destOrd="0" parTransId="{872958A1-8293-4F3D-8606-027925D5A8D3}" sibTransId="{5EC43EEA-AD8D-4D0B-A028-D819CDACEDAE}"/>
    <dgm:cxn modelId="{C92A3A2A-8E6D-4E46-8251-0D717E34B655}" type="presOf" srcId="{2C75009F-73C5-4B05-843E-EFD6E0D3D2CE}" destId="{F7FFD3D0-D159-4DAD-B9DE-560E7BEE69B3}" srcOrd="0" destOrd="0" presId="urn:microsoft.com/office/officeart/2005/8/layout/lProcess3"/>
    <dgm:cxn modelId="{9F39D37E-D067-400C-94AA-7EEFBC361859}" srcId="{0E7B7931-FBF2-4578-8B69-BC2EF3697475}" destId="{85F8F10B-EED7-44F6-ABD0-74445393FC96}" srcOrd="0" destOrd="0" parTransId="{97D2C4CC-72C4-46FF-9001-A99298765CC0}" sibTransId="{DE5E6774-571D-422B-8FC2-0892A422C000}"/>
    <dgm:cxn modelId="{E2B5D758-5556-4FB9-B322-546DF573526D}" type="presOf" srcId="{900D5311-DA64-4537-BCBB-34EE98D6ABDE}" destId="{37C24F83-9E23-42DB-BCC7-DEE41C3F456C}" srcOrd="0" destOrd="0" presId="urn:microsoft.com/office/officeart/2005/8/layout/lProcess3"/>
    <dgm:cxn modelId="{D298721E-69CD-4444-819B-1F9A47BDE21B}" type="presParOf" srcId="{0C6E2FF3-1F59-4C6A-BB2D-1A022F056228}" destId="{3C6EEF14-48AB-43F9-BF3C-EE97C5D7E054}" srcOrd="0" destOrd="0" presId="urn:microsoft.com/office/officeart/2005/8/layout/lProcess3"/>
    <dgm:cxn modelId="{CF79F83F-8ECD-4CC2-A08E-A5F83448A9BC}" type="presParOf" srcId="{3C6EEF14-48AB-43F9-BF3C-EE97C5D7E054}" destId="{D79B0163-567D-459D-85CF-16B427189A0A}" srcOrd="0" destOrd="0" presId="urn:microsoft.com/office/officeart/2005/8/layout/lProcess3"/>
    <dgm:cxn modelId="{24B82782-C624-441A-AA8E-6270AFF58ED0}" type="presParOf" srcId="{3C6EEF14-48AB-43F9-BF3C-EE97C5D7E054}" destId="{94893A36-B906-4A74-9363-2710004172B3}" srcOrd="1" destOrd="0" presId="urn:microsoft.com/office/officeart/2005/8/layout/lProcess3"/>
    <dgm:cxn modelId="{E66C2D12-16F8-4D02-A128-834B723BE253}" type="presParOf" srcId="{3C6EEF14-48AB-43F9-BF3C-EE97C5D7E054}" destId="{3D7E0787-FE49-4000-9E16-35C9862AD22F}" srcOrd="2" destOrd="0" presId="urn:microsoft.com/office/officeart/2005/8/layout/lProcess3"/>
    <dgm:cxn modelId="{40D7D400-C9D5-405B-B083-10CC05D3799B}" type="presParOf" srcId="{3C6EEF14-48AB-43F9-BF3C-EE97C5D7E054}" destId="{849FEBFF-9382-4F5B-A522-95B9C5311E29}" srcOrd="3" destOrd="0" presId="urn:microsoft.com/office/officeart/2005/8/layout/lProcess3"/>
    <dgm:cxn modelId="{799BC45A-79EB-4B43-A746-BA78E069290B}" type="presParOf" srcId="{3C6EEF14-48AB-43F9-BF3C-EE97C5D7E054}" destId="{218E2B1B-4D78-47AF-9323-93B8E8ABD711}" srcOrd="4" destOrd="0" presId="urn:microsoft.com/office/officeart/2005/8/layout/lProcess3"/>
    <dgm:cxn modelId="{74AC2143-0129-4717-8389-E147EB672D91}" type="presParOf" srcId="{3C6EEF14-48AB-43F9-BF3C-EE97C5D7E054}" destId="{62986297-675C-4B17-BE1E-304AC67E6021}" srcOrd="5" destOrd="0" presId="urn:microsoft.com/office/officeart/2005/8/layout/lProcess3"/>
    <dgm:cxn modelId="{5128B620-3FF9-4C8F-A62E-751F8B4F0606}" type="presParOf" srcId="{3C6EEF14-48AB-43F9-BF3C-EE97C5D7E054}" destId="{79D877E3-9D45-4E18-A066-655203C5FE6A}" srcOrd="6" destOrd="0" presId="urn:microsoft.com/office/officeart/2005/8/layout/lProcess3"/>
    <dgm:cxn modelId="{06A433A4-A8D1-4A0F-B14E-5CEE13141F89}" type="presParOf" srcId="{0C6E2FF3-1F59-4C6A-BB2D-1A022F056228}" destId="{152255E6-BD1D-4EC5-B75D-1AB4638425BE}" srcOrd="1" destOrd="0" presId="urn:microsoft.com/office/officeart/2005/8/layout/lProcess3"/>
    <dgm:cxn modelId="{97624CA1-8A77-4708-A653-1C19B76C0FA5}" type="presParOf" srcId="{0C6E2FF3-1F59-4C6A-BB2D-1A022F056228}" destId="{F221CB2E-B10C-4ECB-979D-608D646F10E7}" srcOrd="2" destOrd="0" presId="urn:microsoft.com/office/officeart/2005/8/layout/lProcess3"/>
    <dgm:cxn modelId="{A8FBE42C-239D-446E-A2FC-68012607BA72}" type="presParOf" srcId="{F221CB2E-B10C-4ECB-979D-608D646F10E7}" destId="{63084729-052F-463D-88FD-CC593A564EBE}" srcOrd="0" destOrd="0" presId="urn:microsoft.com/office/officeart/2005/8/layout/lProcess3"/>
    <dgm:cxn modelId="{22FEBF66-AC14-43BA-93B1-7C92690AC9B7}" type="presParOf" srcId="{F221CB2E-B10C-4ECB-979D-608D646F10E7}" destId="{570847B5-01C4-4AD0-ADCF-9E5011E528CB}" srcOrd="1" destOrd="0" presId="urn:microsoft.com/office/officeart/2005/8/layout/lProcess3"/>
    <dgm:cxn modelId="{69DCCCA0-A63F-4CC4-8EF4-0705A1B3F23C}" type="presParOf" srcId="{F221CB2E-B10C-4ECB-979D-608D646F10E7}" destId="{BA46C28E-4888-42B6-B2B2-3440D32AB01B}" srcOrd="2" destOrd="0" presId="urn:microsoft.com/office/officeart/2005/8/layout/lProcess3"/>
    <dgm:cxn modelId="{D4FB505B-59D6-4B6F-B913-8BB4F96542B0}" type="presParOf" srcId="{F221CB2E-B10C-4ECB-979D-608D646F10E7}" destId="{206871BF-B88A-4F23-AF11-9BC291B363FC}" srcOrd="3" destOrd="0" presId="urn:microsoft.com/office/officeart/2005/8/layout/lProcess3"/>
    <dgm:cxn modelId="{9E110832-B1E4-4BBD-8486-9A2DA233C094}" type="presParOf" srcId="{F221CB2E-B10C-4ECB-979D-608D646F10E7}" destId="{37C24F83-9E23-42DB-BCC7-DEE41C3F456C}" srcOrd="4" destOrd="0" presId="urn:microsoft.com/office/officeart/2005/8/layout/lProcess3"/>
    <dgm:cxn modelId="{C620D910-2315-476D-9E04-B4B732C43B30}" type="presParOf" srcId="{F221CB2E-B10C-4ECB-979D-608D646F10E7}" destId="{8F5EDF2B-138B-4A41-BA0A-43C790EDBB7D}" srcOrd="5" destOrd="0" presId="urn:microsoft.com/office/officeart/2005/8/layout/lProcess3"/>
    <dgm:cxn modelId="{F0BB328E-02B2-410D-BA47-7B9DF469D17F}" type="presParOf" srcId="{F221CB2E-B10C-4ECB-979D-608D646F10E7}" destId="{F7FFD3D0-D159-4DAD-B9DE-560E7BEE69B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B7931-FBF2-4578-8B69-BC2EF3697475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F8F10B-EED7-44F6-ABD0-74445393FC96}">
      <dgm:prSet phldrT="[Texte]"/>
      <dgm:spPr/>
      <dgm:t>
        <a:bodyPr/>
        <a:lstStyle/>
        <a:p>
          <a:r>
            <a:rPr lang="en-US" b="1" dirty="0" smtClean="0"/>
            <a:t>Scintillators</a:t>
          </a:r>
          <a:endParaRPr lang="en-US" b="1" dirty="0"/>
        </a:p>
      </dgm:t>
    </dgm:pt>
    <dgm:pt modelId="{97D2C4CC-72C4-46FF-9001-A99298765CC0}" type="parTrans" cxnId="{9F39D37E-D067-400C-94AA-7EEFBC361859}">
      <dgm:prSet/>
      <dgm:spPr/>
      <dgm:t>
        <a:bodyPr/>
        <a:lstStyle/>
        <a:p>
          <a:endParaRPr lang="en-US"/>
        </a:p>
      </dgm:t>
    </dgm:pt>
    <dgm:pt modelId="{DE5E6774-571D-422B-8FC2-0892A422C000}" type="sibTrans" cxnId="{9F39D37E-D067-400C-94AA-7EEFBC361859}">
      <dgm:prSet/>
      <dgm:spPr/>
      <dgm:t>
        <a:bodyPr/>
        <a:lstStyle/>
        <a:p>
          <a:endParaRPr lang="en-US"/>
        </a:p>
      </dgm:t>
    </dgm:pt>
    <dgm:pt modelId="{6E4026BA-ADCB-40B7-A100-BD2996EF69A3}">
      <dgm:prSet phldrT="[Texte]"/>
      <dgm:spPr/>
      <dgm:t>
        <a:bodyPr/>
        <a:lstStyle/>
        <a:p>
          <a:r>
            <a:rPr lang="en-US" dirty="0" smtClean="0"/>
            <a:t>light</a:t>
          </a:r>
          <a:endParaRPr lang="en-US" dirty="0"/>
        </a:p>
      </dgm:t>
    </dgm:pt>
    <dgm:pt modelId="{3A38E5C7-B914-42BB-846B-B5F98F41C416}" type="parTrans" cxnId="{4F285237-8DD5-4A9E-9CDD-2FDE4954C59B}">
      <dgm:prSet/>
      <dgm:spPr/>
      <dgm:t>
        <a:bodyPr/>
        <a:lstStyle/>
        <a:p>
          <a:endParaRPr lang="en-US"/>
        </a:p>
      </dgm:t>
    </dgm:pt>
    <dgm:pt modelId="{A7B779C8-3630-410D-9A64-47CF22741D48}" type="sibTrans" cxnId="{4F285237-8DD5-4A9E-9CDD-2FDE4954C59B}">
      <dgm:prSet/>
      <dgm:spPr/>
      <dgm:t>
        <a:bodyPr/>
        <a:lstStyle/>
        <a:p>
          <a:endParaRPr lang="en-US"/>
        </a:p>
      </dgm:t>
    </dgm:pt>
    <dgm:pt modelId="{D48A4A7F-A4D4-4B75-9AE0-09DF0F4304B7}">
      <dgm:prSet phldrT="[Texte]"/>
      <dgm:spPr/>
      <dgm:t>
        <a:bodyPr/>
        <a:lstStyle/>
        <a:p>
          <a:r>
            <a:rPr lang="en-US" b="1" dirty="0" smtClean="0"/>
            <a:t>Solid or gaseous</a:t>
          </a:r>
          <a:endParaRPr lang="en-US" b="1" dirty="0"/>
        </a:p>
      </dgm:t>
    </dgm:pt>
    <dgm:pt modelId="{872958A1-8293-4F3D-8606-027925D5A8D3}" type="parTrans" cxnId="{7975EE10-C7F8-4A6D-B28D-4348955D5868}">
      <dgm:prSet/>
      <dgm:spPr/>
      <dgm:t>
        <a:bodyPr/>
        <a:lstStyle/>
        <a:p>
          <a:endParaRPr lang="en-US"/>
        </a:p>
      </dgm:t>
    </dgm:pt>
    <dgm:pt modelId="{5EC43EEA-AD8D-4D0B-A028-D819CDACEDAE}" type="sibTrans" cxnId="{7975EE10-C7F8-4A6D-B28D-4348955D5868}">
      <dgm:prSet/>
      <dgm:spPr/>
      <dgm:t>
        <a:bodyPr/>
        <a:lstStyle/>
        <a:p>
          <a:endParaRPr lang="en-US"/>
        </a:p>
      </dgm:t>
    </dgm:pt>
    <dgm:pt modelId="{2D38B91D-FF6F-47D0-91A1-D62C5D9891B9}">
      <dgm:prSet phldrT="[Texte]"/>
      <dgm:spPr/>
      <dgm:t>
        <a:bodyPr/>
        <a:lstStyle/>
        <a:p>
          <a:r>
            <a:rPr lang="en-US" dirty="0" smtClean="0"/>
            <a:t>charges</a:t>
          </a:r>
          <a:endParaRPr lang="en-US" dirty="0"/>
        </a:p>
      </dgm:t>
    </dgm:pt>
    <dgm:pt modelId="{783DF921-39D7-474A-926B-3259496AB69C}" type="parTrans" cxnId="{740808F0-ABFA-4091-A3CA-D97B265BB5DF}">
      <dgm:prSet/>
      <dgm:spPr/>
      <dgm:t>
        <a:bodyPr/>
        <a:lstStyle/>
        <a:p>
          <a:endParaRPr lang="en-US"/>
        </a:p>
      </dgm:t>
    </dgm:pt>
    <dgm:pt modelId="{E0BDC5F4-96B0-4206-A197-A2B909AF5DCA}" type="sibTrans" cxnId="{740808F0-ABFA-4091-A3CA-D97B265BB5DF}">
      <dgm:prSet/>
      <dgm:spPr/>
      <dgm:t>
        <a:bodyPr/>
        <a:lstStyle/>
        <a:p>
          <a:endParaRPr lang="en-US"/>
        </a:p>
      </dgm:t>
    </dgm:pt>
    <dgm:pt modelId="{2E11A92F-AFC0-4A5C-87ED-56BDF5526988}">
      <dgm:prSet phldrT="[Texte]"/>
      <dgm:spPr/>
      <dgm:t>
        <a:bodyPr/>
        <a:lstStyle/>
        <a:p>
          <a:r>
            <a:rPr lang="en-US" dirty="0" smtClean="0"/>
            <a:t>Random emission time</a:t>
          </a:r>
          <a:endParaRPr lang="en-US" dirty="0"/>
        </a:p>
      </dgm:t>
    </dgm:pt>
    <dgm:pt modelId="{D1DF4AA5-6537-4E8B-AD09-F9390E7F6AC0}" type="parTrans" cxnId="{2F4EBBC1-978D-4E48-9212-D8DC2032C3DE}">
      <dgm:prSet/>
      <dgm:spPr/>
      <dgm:t>
        <a:bodyPr/>
        <a:lstStyle/>
        <a:p>
          <a:endParaRPr lang="en-US"/>
        </a:p>
      </dgm:t>
    </dgm:pt>
    <dgm:pt modelId="{67BE36E9-7D2B-49C6-8A04-1E9779A2981B}" type="sibTrans" cxnId="{2F4EBBC1-978D-4E48-9212-D8DC2032C3DE}">
      <dgm:prSet/>
      <dgm:spPr/>
      <dgm:t>
        <a:bodyPr/>
        <a:lstStyle/>
        <a:p>
          <a:endParaRPr lang="en-US"/>
        </a:p>
      </dgm:t>
    </dgm:pt>
    <dgm:pt modelId="{900D5311-DA64-4537-BCBB-34EE98D6ABDE}">
      <dgm:prSet phldrT="[Texte]"/>
      <dgm:spPr/>
      <dgm:t>
        <a:bodyPr/>
        <a:lstStyle/>
        <a:p>
          <a:r>
            <a:rPr lang="en-US" dirty="0" smtClean="0"/>
            <a:t>Synchronous production</a:t>
          </a:r>
          <a:endParaRPr lang="en-US" dirty="0"/>
        </a:p>
      </dgm:t>
    </dgm:pt>
    <dgm:pt modelId="{42C367F1-9022-4DD9-8A45-0B19A97C7EF1}" type="parTrans" cxnId="{6E9D9349-E48C-461C-9188-F1B3F5874DE7}">
      <dgm:prSet/>
      <dgm:spPr/>
      <dgm:t>
        <a:bodyPr/>
        <a:lstStyle/>
        <a:p>
          <a:endParaRPr lang="en-US"/>
        </a:p>
      </dgm:t>
    </dgm:pt>
    <dgm:pt modelId="{E2367CDA-1B37-49E4-97F1-085B4DA4FC7C}" type="sibTrans" cxnId="{6E9D9349-E48C-461C-9188-F1B3F5874DE7}">
      <dgm:prSet/>
      <dgm:spPr/>
      <dgm:t>
        <a:bodyPr/>
        <a:lstStyle/>
        <a:p>
          <a:endParaRPr lang="en-US"/>
        </a:p>
      </dgm:t>
    </dgm:pt>
    <dgm:pt modelId="{294CF263-8E65-42E2-B766-94EF42C78533}">
      <dgm:prSet phldrT="[Texte]"/>
      <dgm:spPr/>
      <dgm:t>
        <a:bodyPr/>
        <a:lstStyle/>
        <a:p>
          <a:r>
            <a:rPr lang="en-US" dirty="0" smtClean="0"/>
            <a:t>photodetectors</a:t>
          </a:r>
          <a:endParaRPr lang="en-US" dirty="0"/>
        </a:p>
      </dgm:t>
    </dgm:pt>
    <dgm:pt modelId="{3BE59F2C-07E2-4A8D-B805-F80ABEB61BD4}" type="parTrans" cxnId="{2A2B3ACE-5647-4DA6-9BCA-907EA4B3BD84}">
      <dgm:prSet/>
      <dgm:spPr/>
      <dgm:t>
        <a:bodyPr/>
        <a:lstStyle/>
        <a:p>
          <a:endParaRPr lang="en-US"/>
        </a:p>
      </dgm:t>
    </dgm:pt>
    <dgm:pt modelId="{513B1E76-EA02-4755-B12B-80724BCFCA8C}" type="sibTrans" cxnId="{2A2B3ACE-5647-4DA6-9BCA-907EA4B3BD84}">
      <dgm:prSet/>
      <dgm:spPr/>
      <dgm:t>
        <a:bodyPr/>
        <a:lstStyle/>
        <a:p>
          <a:endParaRPr lang="en-US"/>
        </a:p>
      </dgm:t>
    </dgm:pt>
    <dgm:pt modelId="{2C75009F-73C5-4B05-843E-EFD6E0D3D2CE}">
      <dgm:prSet phldrT="[Texte]"/>
      <dgm:spPr/>
      <dgm:t>
        <a:bodyPr/>
        <a:lstStyle/>
        <a:p>
          <a:r>
            <a:rPr lang="en-US" dirty="0" smtClean="0"/>
            <a:t>Direct use</a:t>
          </a:r>
          <a:endParaRPr lang="en-US" dirty="0"/>
        </a:p>
      </dgm:t>
    </dgm:pt>
    <dgm:pt modelId="{0115DD12-4D8D-4DA0-80AD-C307C5A529AB}" type="parTrans" cxnId="{879C9B59-BA7F-4DEE-85DA-31D59EA6C79F}">
      <dgm:prSet/>
      <dgm:spPr/>
      <dgm:t>
        <a:bodyPr/>
        <a:lstStyle/>
        <a:p>
          <a:endParaRPr lang="en-US"/>
        </a:p>
      </dgm:t>
    </dgm:pt>
    <dgm:pt modelId="{EC5EFB7F-9232-4A16-AADE-2E90A2086ED9}" type="sibTrans" cxnId="{879C9B59-BA7F-4DEE-85DA-31D59EA6C79F}">
      <dgm:prSet/>
      <dgm:spPr/>
      <dgm:t>
        <a:bodyPr/>
        <a:lstStyle/>
        <a:p>
          <a:endParaRPr lang="en-US"/>
        </a:p>
      </dgm:t>
    </dgm:pt>
    <dgm:pt modelId="{0C6E2FF3-1F59-4C6A-BB2D-1A022F056228}" type="pres">
      <dgm:prSet presAssocID="{0E7B7931-FBF2-4578-8B69-BC2EF36974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6EEF14-48AB-43F9-BF3C-EE97C5D7E054}" type="pres">
      <dgm:prSet presAssocID="{85F8F10B-EED7-44F6-ABD0-74445393FC96}" presName="horFlow" presStyleCnt="0"/>
      <dgm:spPr/>
    </dgm:pt>
    <dgm:pt modelId="{D79B0163-567D-459D-85CF-16B427189A0A}" type="pres">
      <dgm:prSet presAssocID="{85F8F10B-EED7-44F6-ABD0-74445393FC96}" presName="bigChev" presStyleLbl="node1" presStyleIdx="0" presStyleCnt="2"/>
      <dgm:spPr/>
      <dgm:t>
        <a:bodyPr/>
        <a:lstStyle/>
        <a:p>
          <a:endParaRPr lang="en-US"/>
        </a:p>
      </dgm:t>
    </dgm:pt>
    <dgm:pt modelId="{94893A36-B906-4A74-9363-2710004172B3}" type="pres">
      <dgm:prSet presAssocID="{3A38E5C7-B914-42BB-846B-B5F98F41C416}" presName="parTrans" presStyleCnt="0"/>
      <dgm:spPr/>
    </dgm:pt>
    <dgm:pt modelId="{3D7E0787-FE49-4000-9E16-35C9862AD22F}" type="pres">
      <dgm:prSet presAssocID="{6E4026BA-ADCB-40B7-A100-BD2996EF69A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FEBFF-9382-4F5B-A522-95B9C5311E29}" type="pres">
      <dgm:prSet presAssocID="{A7B779C8-3630-410D-9A64-47CF22741D48}" presName="sibTrans" presStyleCnt="0"/>
      <dgm:spPr/>
    </dgm:pt>
    <dgm:pt modelId="{218E2B1B-4D78-47AF-9323-93B8E8ABD711}" type="pres">
      <dgm:prSet presAssocID="{2E11A92F-AFC0-4A5C-87ED-56BDF5526988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6297-675C-4B17-BE1E-304AC67E6021}" type="pres">
      <dgm:prSet presAssocID="{67BE36E9-7D2B-49C6-8A04-1E9779A2981B}" presName="sibTrans" presStyleCnt="0"/>
      <dgm:spPr/>
    </dgm:pt>
    <dgm:pt modelId="{79D877E3-9D45-4E18-A066-655203C5FE6A}" type="pres">
      <dgm:prSet presAssocID="{294CF263-8E65-42E2-B766-94EF42C78533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255E6-BD1D-4EC5-B75D-1AB4638425BE}" type="pres">
      <dgm:prSet presAssocID="{85F8F10B-EED7-44F6-ABD0-74445393FC96}" presName="vSp" presStyleCnt="0"/>
      <dgm:spPr/>
    </dgm:pt>
    <dgm:pt modelId="{F221CB2E-B10C-4ECB-979D-608D646F10E7}" type="pres">
      <dgm:prSet presAssocID="{D48A4A7F-A4D4-4B75-9AE0-09DF0F4304B7}" presName="horFlow" presStyleCnt="0"/>
      <dgm:spPr/>
    </dgm:pt>
    <dgm:pt modelId="{63084729-052F-463D-88FD-CC593A564EBE}" type="pres">
      <dgm:prSet presAssocID="{D48A4A7F-A4D4-4B75-9AE0-09DF0F4304B7}" presName="bigChev" presStyleLbl="node1" presStyleIdx="1" presStyleCnt="2"/>
      <dgm:spPr/>
      <dgm:t>
        <a:bodyPr/>
        <a:lstStyle/>
        <a:p>
          <a:endParaRPr lang="en-US"/>
        </a:p>
      </dgm:t>
    </dgm:pt>
    <dgm:pt modelId="{570847B5-01C4-4AD0-ADCF-9E5011E528CB}" type="pres">
      <dgm:prSet presAssocID="{783DF921-39D7-474A-926B-3259496AB69C}" presName="parTrans" presStyleCnt="0"/>
      <dgm:spPr/>
    </dgm:pt>
    <dgm:pt modelId="{BA46C28E-4888-42B6-B2B2-3440D32AB01B}" type="pres">
      <dgm:prSet presAssocID="{2D38B91D-FF6F-47D0-91A1-D62C5D9891B9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871BF-B88A-4F23-AF11-9BC291B363FC}" type="pres">
      <dgm:prSet presAssocID="{E0BDC5F4-96B0-4206-A197-A2B909AF5DCA}" presName="sibTrans" presStyleCnt="0"/>
      <dgm:spPr/>
    </dgm:pt>
    <dgm:pt modelId="{37C24F83-9E23-42DB-BCC7-DEE41C3F456C}" type="pres">
      <dgm:prSet presAssocID="{900D5311-DA64-4537-BCBB-34EE98D6ABD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EDF2B-138B-4A41-BA0A-43C790EDBB7D}" type="pres">
      <dgm:prSet presAssocID="{E2367CDA-1B37-49E4-97F1-085B4DA4FC7C}" presName="sibTrans" presStyleCnt="0"/>
      <dgm:spPr/>
    </dgm:pt>
    <dgm:pt modelId="{F7FFD3D0-D159-4DAD-B9DE-560E7BEE69B3}" type="pres">
      <dgm:prSet presAssocID="{2C75009F-73C5-4B05-843E-EFD6E0D3D2C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D9349-E48C-461C-9188-F1B3F5874DE7}" srcId="{D48A4A7F-A4D4-4B75-9AE0-09DF0F4304B7}" destId="{900D5311-DA64-4537-BCBB-34EE98D6ABDE}" srcOrd="1" destOrd="0" parTransId="{42C367F1-9022-4DD9-8A45-0B19A97C7EF1}" sibTransId="{E2367CDA-1B37-49E4-97F1-085B4DA4FC7C}"/>
    <dgm:cxn modelId="{5C101016-CCC0-419F-BBD7-F8322824DF02}" type="presOf" srcId="{900D5311-DA64-4537-BCBB-34EE98D6ABDE}" destId="{37C24F83-9E23-42DB-BCC7-DEE41C3F456C}" srcOrd="0" destOrd="0" presId="urn:microsoft.com/office/officeart/2005/8/layout/lProcess3"/>
    <dgm:cxn modelId="{351781A6-D74B-49AE-8C46-BBC59BD8D113}" type="presOf" srcId="{0E7B7931-FBF2-4578-8B69-BC2EF3697475}" destId="{0C6E2FF3-1F59-4C6A-BB2D-1A022F056228}" srcOrd="0" destOrd="0" presId="urn:microsoft.com/office/officeart/2005/8/layout/lProcess3"/>
    <dgm:cxn modelId="{B1EC8999-BCD1-4AB9-A268-2288F5B96F69}" type="presOf" srcId="{6E4026BA-ADCB-40B7-A100-BD2996EF69A3}" destId="{3D7E0787-FE49-4000-9E16-35C9862AD22F}" srcOrd="0" destOrd="0" presId="urn:microsoft.com/office/officeart/2005/8/layout/lProcess3"/>
    <dgm:cxn modelId="{D8BB631B-F79A-4FD7-AE4D-BF0EE94186BB}" type="presOf" srcId="{2D38B91D-FF6F-47D0-91A1-D62C5D9891B9}" destId="{BA46C28E-4888-42B6-B2B2-3440D32AB01B}" srcOrd="0" destOrd="0" presId="urn:microsoft.com/office/officeart/2005/8/layout/lProcess3"/>
    <dgm:cxn modelId="{879C9B59-BA7F-4DEE-85DA-31D59EA6C79F}" srcId="{D48A4A7F-A4D4-4B75-9AE0-09DF0F4304B7}" destId="{2C75009F-73C5-4B05-843E-EFD6E0D3D2CE}" srcOrd="2" destOrd="0" parTransId="{0115DD12-4D8D-4DA0-80AD-C307C5A529AB}" sibTransId="{EC5EFB7F-9232-4A16-AADE-2E90A2086ED9}"/>
    <dgm:cxn modelId="{2A2B3ACE-5647-4DA6-9BCA-907EA4B3BD84}" srcId="{85F8F10B-EED7-44F6-ABD0-74445393FC96}" destId="{294CF263-8E65-42E2-B766-94EF42C78533}" srcOrd="2" destOrd="0" parTransId="{3BE59F2C-07E2-4A8D-B805-F80ABEB61BD4}" sibTransId="{513B1E76-EA02-4755-B12B-80724BCFCA8C}"/>
    <dgm:cxn modelId="{03C1D578-0CF7-4601-9799-D09FA3E33A7B}" type="presOf" srcId="{294CF263-8E65-42E2-B766-94EF42C78533}" destId="{79D877E3-9D45-4E18-A066-655203C5FE6A}" srcOrd="0" destOrd="0" presId="urn:microsoft.com/office/officeart/2005/8/layout/lProcess3"/>
    <dgm:cxn modelId="{2F4EBBC1-978D-4E48-9212-D8DC2032C3DE}" srcId="{85F8F10B-EED7-44F6-ABD0-74445393FC96}" destId="{2E11A92F-AFC0-4A5C-87ED-56BDF5526988}" srcOrd="1" destOrd="0" parTransId="{D1DF4AA5-6537-4E8B-AD09-F9390E7F6AC0}" sibTransId="{67BE36E9-7D2B-49C6-8A04-1E9779A2981B}"/>
    <dgm:cxn modelId="{7B5349FD-1978-4E23-B3BD-818E2810857B}" type="presOf" srcId="{2E11A92F-AFC0-4A5C-87ED-56BDF5526988}" destId="{218E2B1B-4D78-47AF-9323-93B8E8ABD711}" srcOrd="0" destOrd="0" presId="urn:microsoft.com/office/officeart/2005/8/layout/lProcess3"/>
    <dgm:cxn modelId="{740808F0-ABFA-4091-A3CA-D97B265BB5DF}" srcId="{D48A4A7F-A4D4-4B75-9AE0-09DF0F4304B7}" destId="{2D38B91D-FF6F-47D0-91A1-D62C5D9891B9}" srcOrd="0" destOrd="0" parTransId="{783DF921-39D7-474A-926B-3259496AB69C}" sibTransId="{E0BDC5F4-96B0-4206-A197-A2B909AF5DCA}"/>
    <dgm:cxn modelId="{109590E2-07B9-48D6-BE49-949E203A3F00}" type="presOf" srcId="{D48A4A7F-A4D4-4B75-9AE0-09DF0F4304B7}" destId="{63084729-052F-463D-88FD-CC593A564EBE}" srcOrd="0" destOrd="0" presId="urn:microsoft.com/office/officeart/2005/8/layout/lProcess3"/>
    <dgm:cxn modelId="{4F285237-8DD5-4A9E-9CDD-2FDE4954C59B}" srcId="{85F8F10B-EED7-44F6-ABD0-74445393FC96}" destId="{6E4026BA-ADCB-40B7-A100-BD2996EF69A3}" srcOrd="0" destOrd="0" parTransId="{3A38E5C7-B914-42BB-846B-B5F98F41C416}" sibTransId="{A7B779C8-3630-410D-9A64-47CF22741D48}"/>
    <dgm:cxn modelId="{ACFEB134-FFD9-465B-89A3-75ED5BFD1985}" type="presOf" srcId="{85F8F10B-EED7-44F6-ABD0-74445393FC96}" destId="{D79B0163-567D-459D-85CF-16B427189A0A}" srcOrd="0" destOrd="0" presId="urn:microsoft.com/office/officeart/2005/8/layout/lProcess3"/>
    <dgm:cxn modelId="{7975EE10-C7F8-4A6D-B28D-4348955D5868}" srcId="{0E7B7931-FBF2-4578-8B69-BC2EF3697475}" destId="{D48A4A7F-A4D4-4B75-9AE0-09DF0F4304B7}" srcOrd="1" destOrd="0" parTransId="{872958A1-8293-4F3D-8606-027925D5A8D3}" sibTransId="{5EC43EEA-AD8D-4D0B-A028-D819CDACEDAE}"/>
    <dgm:cxn modelId="{9F39D37E-D067-400C-94AA-7EEFBC361859}" srcId="{0E7B7931-FBF2-4578-8B69-BC2EF3697475}" destId="{85F8F10B-EED7-44F6-ABD0-74445393FC96}" srcOrd="0" destOrd="0" parTransId="{97D2C4CC-72C4-46FF-9001-A99298765CC0}" sibTransId="{DE5E6774-571D-422B-8FC2-0892A422C000}"/>
    <dgm:cxn modelId="{BCEF46D2-9326-46D0-AC81-58926F4BFB17}" type="presOf" srcId="{2C75009F-73C5-4B05-843E-EFD6E0D3D2CE}" destId="{F7FFD3D0-D159-4DAD-B9DE-560E7BEE69B3}" srcOrd="0" destOrd="0" presId="urn:microsoft.com/office/officeart/2005/8/layout/lProcess3"/>
    <dgm:cxn modelId="{4F5015E5-130C-404E-AADB-03404CF44A73}" type="presParOf" srcId="{0C6E2FF3-1F59-4C6A-BB2D-1A022F056228}" destId="{3C6EEF14-48AB-43F9-BF3C-EE97C5D7E054}" srcOrd="0" destOrd="0" presId="urn:microsoft.com/office/officeart/2005/8/layout/lProcess3"/>
    <dgm:cxn modelId="{5816C098-9D07-4824-8E53-4A87C9EF06A2}" type="presParOf" srcId="{3C6EEF14-48AB-43F9-BF3C-EE97C5D7E054}" destId="{D79B0163-567D-459D-85CF-16B427189A0A}" srcOrd="0" destOrd="0" presId="urn:microsoft.com/office/officeart/2005/8/layout/lProcess3"/>
    <dgm:cxn modelId="{1ED505C8-C1A4-49F0-A272-956745686AB3}" type="presParOf" srcId="{3C6EEF14-48AB-43F9-BF3C-EE97C5D7E054}" destId="{94893A36-B906-4A74-9363-2710004172B3}" srcOrd="1" destOrd="0" presId="urn:microsoft.com/office/officeart/2005/8/layout/lProcess3"/>
    <dgm:cxn modelId="{9C164913-3CEC-4CAA-B28B-2F779D8AA87D}" type="presParOf" srcId="{3C6EEF14-48AB-43F9-BF3C-EE97C5D7E054}" destId="{3D7E0787-FE49-4000-9E16-35C9862AD22F}" srcOrd="2" destOrd="0" presId="urn:microsoft.com/office/officeart/2005/8/layout/lProcess3"/>
    <dgm:cxn modelId="{1EDE006C-1FB9-4609-A7F1-A147F126D9C4}" type="presParOf" srcId="{3C6EEF14-48AB-43F9-BF3C-EE97C5D7E054}" destId="{849FEBFF-9382-4F5B-A522-95B9C5311E29}" srcOrd="3" destOrd="0" presId="urn:microsoft.com/office/officeart/2005/8/layout/lProcess3"/>
    <dgm:cxn modelId="{31E4E591-1272-4750-852F-4191DB750817}" type="presParOf" srcId="{3C6EEF14-48AB-43F9-BF3C-EE97C5D7E054}" destId="{218E2B1B-4D78-47AF-9323-93B8E8ABD711}" srcOrd="4" destOrd="0" presId="urn:microsoft.com/office/officeart/2005/8/layout/lProcess3"/>
    <dgm:cxn modelId="{04B9EA15-6314-464C-88B1-8F8EC2949B90}" type="presParOf" srcId="{3C6EEF14-48AB-43F9-BF3C-EE97C5D7E054}" destId="{62986297-675C-4B17-BE1E-304AC67E6021}" srcOrd="5" destOrd="0" presId="urn:microsoft.com/office/officeart/2005/8/layout/lProcess3"/>
    <dgm:cxn modelId="{944F9238-85D5-4818-8FD4-5244B294ABF1}" type="presParOf" srcId="{3C6EEF14-48AB-43F9-BF3C-EE97C5D7E054}" destId="{79D877E3-9D45-4E18-A066-655203C5FE6A}" srcOrd="6" destOrd="0" presId="urn:microsoft.com/office/officeart/2005/8/layout/lProcess3"/>
    <dgm:cxn modelId="{B1B15C37-44E0-4A4E-BDAA-22A2F884C761}" type="presParOf" srcId="{0C6E2FF3-1F59-4C6A-BB2D-1A022F056228}" destId="{152255E6-BD1D-4EC5-B75D-1AB4638425BE}" srcOrd="1" destOrd="0" presId="urn:microsoft.com/office/officeart/2005/8/layout/lProcess3"/>
    <dgm:cxn modelId="{F5F968CD-DA1B-4EC8-B85D-08542BB87A73}" type="presParOf" srcId="{0C6E2FF3-1F59-4C6A-BB2D-1A022F056228}" destId="{F221CB2E-B10C-4ECB-979D-608D646F10E7}" srcOrd="2" destOrd="0" presId="urn:microsoft.com/office/officeart/2005/8/layout/lProcess3"/>
    <dgm:cxn modelId="{E93C5004-A80C-416B-82BD-4EE299DE805C}" type="presParOf" srcId="{F221CB2E-B10C-4ECB-979D-608D646F10E7}" destId="{63084729-052F-463D-88FD-CC593A564EBE}" srcOrd="0" destOrd="0" presId="urn:microsoft.com/office/officeart/2005/8/layout/lProcess3"/>
    <dgm:cxn modelId="{CCB264F4-BE98-47A9-94AB-A9F2FFDE2893}" type="presParOf" srcId="{F221CB2E-B10C-4ECB-979D-608D646F10E7}" destId="{570847B5-01C4-4AD0-ADCF-9E5011E528CB}" srcOrd="1" destOrd="0" presId="urn:microsoft.com/office/officeart/2005/8/layout/lProcess3"/>
    <dgm:cxn modelId="{D679ECB1-10A4-4B33-81D1-B3804249C6B5}" type="presParOf" srcId="{F221CB2E-B10C-4ECB-979D-608D646F10E7}" destId="{BA46C28E-4888-42B6-B2B2-3440D32AB01B}" srcOrd="2" destOrd="0" presId="urn:microsoft.com/office/officeart/2005/8/layout/lProcess3"/>
    <dgm:cxn modelId="{A0249886-91F3-44A2-93D3-F04ABB4E4BE9}" type="presParOf" srcId="{F221CB2E-B10C-4ECB-979D-608D646F10E7}" destId="{206871BF-B88A-4F23-AF11-9BC291B363FC}" srcOrd="3" destOrd="0" presId="urn:microsoft.com/office/officeart/2005/8/layout/lProcess3"/>
    <dgm:cxn modelId="{6AD9374D-85A5-4A6C-AFAA-520602783834}" type="presParOf" srcId="{F221CB2E-B10C-4ECB-979D-608D646F10E7}" destId="{37C24F83-9E23-42DB-BCC7-DEE41C3F456C}" srcOrd="4" destOrd="0" presId="urn:microsoft.com/office/officeart/2005/8/layout/lProcess3"/>
    <dgm:cxn modelId="{B8A3CB12-9B1D-4020-8BED-5471FF6C2EB2}" type="presParOf" srcId="{F221CB2E-B10C-4ECB-979D-608D646F10E7}" destId="{8F5EDF2B-138B-4A41-BA0A-43C790EDBB7D}" srcOrd="5" destOrd="0" presId="urn:microsoft.com/office/officeart/2005/8/layout/lProcess3"/>
    <dgm:cxn modelId="{77CCB360-A7F2-474D-8E49-52B27BF995E5}" type="presParOf" srcId="{F221CB2E-B10C-4ECB-979D-608D646F10E7}" destId="{F7FFD3D0-D159-4DAD-B9DE-560E7BEE69B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0163-567D-459D-85CF-16B427189A0A}">
      <dsp:nvSpPr>
        <dsp:cNvPr id="0" name=""/>
        <dsp:cNvSpPr/>
      </dsp:nvSpPr>
      <dsp:spPr>
        <a:xfrm>
          <a:off x="4746" y="233261"/>
          <a:ext cx="2434914" cy="9739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Scintillators</a:t>
          </a:r>
          <a:endParaRPr lang="en-US" sz="2300" b="1" kern="1200" dirty="0"/>
        </a:p>
      </dsp:txBody>
      <dsp:txXfrm>
        <a:off x="491729" y="233261"/>
        <a:ext cx="1460949" cy="973965"/>
      </dsp:txXfrm>
    </dsp:sp>
    <dsp:sp modelId="{3D7E0787-FE49-4000-9E16-35C9862AD22F}">
      <dsp:nvSpPr>
        <dsp:cNvPr id="0" name=""/>
        <dsp:cNvSpPr/>
      </dsp:nvSpPr>
      <dsp:spPr>
        <a:xfrm>
          <a:off x="2123121" y="316048"/>
          <a:ext cx="2020978" cy="80839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light</a:t>
          </a:r>
          <a:endParaRPr lang="en-US" sz="1400" kern="1200" dirty="0"/>
        </a:p>
      </dsp:txBody>
      <dsp:txXfrm>
        <a:off x="2527317" y="316048"/>
        <a:ext cx="1212587" cy="808391"/>
      </dsp:txXfrm>
    </dsp:sp>
    <dsp:sp modelId="{218E2B1B-4D78-47AF-9323-93B8E8ABD711}">
      <dsp:nvSpPr>
        <dsp:cNvPr id="0" name=""/>
        <dsp:cNvSpPr/>
      </dsp:nvSpPr>
      <dsp:spPr>
        <a:xfrm>
          <a:off x="3861163" y="316048"/>
          <a:ext cx="2020978" cy="80839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Random emission time</a:t>
          </a:r>
          <a:endParaRPr lang="en-US" sz="1400" kern="1200" dirty="0"/>
        </a:p>
      </dsp:txBody>
      <dsp:txXfrm>
        <a:off x="4265359" y="316048"/>
        <a:ext cx="1212587" cy="808391"/>
      </dsp:txXfrm>
    </dsp:sp>
    <dsp:sp modelId="{79D877E3-9D45-4E18-A066-655203C5FE6A}">
      <dsp:nvSpPr>
        <dsp:cNvPr id="0" name=""/>
        <dsp:cNvSpPr/>
      </dsp:nvSpPr>
      <dsp:spPr>
        <a:xfrm>
          <a:off x="5599205" y="316048"/>
          <a:ext cx="2020978" cy="80839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photodetectors</a:t>
          </a:r>
          <a:endParaRPr lang="en-US" sz="1400" kern="1200" dirty="0"/>
        </a:p>
      </dsp:txBody>
      <dsp:txXfrm>
        <a:off x="6003401" y="316048"/>
        <a:ext cx="1212587" cy="808391"/>
      </dsp:txXfrm>
    </dsp:sp>
    <dsp:sp modelId="{63084729-052F-463D-88FD-CC593A564EBE}">
      <dsp:nvSpPr>
        <dsp:cNvPr id="0" name=""/>
        <dsp:cNvSpPr/>
      </dsp:nvSpPr>
      <dsp:spPr>
        <a:xfrm>
          <a:off x="4746" y="1343582"/>
          <a:ext cx="2434914" cy="9739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Solid or gaseous</a:t>
          </a:r>
          <a:endParaRPr lang="en-US" sz="2300" b="1" kern="1200" dirty="0"/>
        </a:p>
      </dsp:txBody>
      <dsp:txXfrm>
        <a:off x="491729" y="1343582"/>
        <a:ext cx="1460949" cy="973965"/>
      </dsp:txXfrm>
    </dsp:sp>
    <dsp:sp modelId="{BA46C28E-4888-42B6-B2B2-3440D32AB01B}">
      <dsp:nvSpPr>
        <dsp:cNvPr id="0" name=""/>
        <dsp:cNvSpPr/>
      </dsp:nvSpPr>
      <dsp:spPr>
        <a:xfrm>
          <a:off x="2123121" y="1426369"/>
          <a:ext cx="2020978" cy="80839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charges</a:t>
          </a:r>
          <a:endParaRPr lang="en-US" sz="1400" kern="1200" dirty="0"/>
        </a:p>
      </dsp:txBody>
      <dsp:txXfrm>
        <a:off x="2527317" y="1426369"/>
        <a:ext cx="1212587" cy="808391"/>
      </dsp:txXfrm>
    </dsp:sp>
    <dsp:sp modelId="{37C24F83-9E23-42DB-BCC7-DEE41C3F456C}">
      <dsp:nvSpPr>
        <dsp:cNvPr id="0" name=""/>
        <dsp:cNvSpPr/>
      </dsp:nvSpPr>
      <dsp:spPr>
        <a:xfrm>
          <a:off x="3861163" y="1426369"/>
          <a:ext cx="2020978" cy="80839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Synchronous production</a:t>
          </a:r>
          <a:endParaRPr lang="en-US" sz="1400" kern="1200" dirty="0"/>
        </a:p>
      </dsp:txBody>
      <dsp:txXfrm>
        <a:off x="4265359" y="1426369"/>
        <a:ext cx="1212587" cy="808391"/>
      </dsp:txXfrm>
    </dsp:sp>
    <dsp:sp modelId="{F7FFD3D0-D159-4DAD-B9DE-560E7BEE69B3}">
      <dsp:nvSpPr>
        <dsp:cNvPr id="0" name=""/>
        <dsp:cNvSpPr/>
      </dsp:nvSpPr>
      <dsp:spPr>
        <a:xfrm>
          <a:off x="5599205" y="1426369"/>
          <a:ext cx="2020978" cy="80839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Direct use</a:t>
          </a:r>
          <a:endParaRPr lang="en-US" sz="1400" kern="1200" dirty="0"/>
        </a:p>
      </dsp:txBody>
      <dsp:txXfrm>
        <a:off x="6003401" y="1426369"/>
        <a:ext cx="1212587" cy="808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0163-567D-459D-85CF-16B427189A0A}">
      <dsp:nvSpPr>
        <dsp:cNvPr id="0" name=""/>
        <dsp:cNvSpPr/>
      </dsp:nvSpPr>
      <dsp:spPr>
        <a:xfrm>
          <a:off x="3247" y="1025934"/>
          <a:ext cx="1665930" cy="6663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Direct conversion sensors</a:t>
          </a:r>
          <a:endParaRPr lang="en-US" sz="1500" b="1" kern="1200" dirty="0"/>
        </a:p>
      </dsp:txBody>
      <dsp:txXfrm>
        <a:off x="336433" y="1025934"/>
        <a:ext cx="999558" cy="666372"/>
      </dsp:txXfrm>
    </dsp:sp>
    <dsp:sp modelId="{3D7E0787-FE49-4000-9E16-35C9862AD22F}">
      <dsp:nvSpPr>
        <dsp:cNvPr id="0" name=""/>
        <dsp:cNvSpPr/>
      </dsp:nvSpPr>
      <dsp:spPr>
        <a:xfrm>
          <a:off x="1452606" y="1082575"/>
          <a:ext cx="1382722" cy="55308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gain</a:t>
          </a:r>
          <a:endParaRPr lang="en-US" sz="1200" kern="1200" dirty="0"/>
        </a:p>
      </dsp:txBody>
      <dsp:txXfrm>
        <a:off x="1729150" y="1082575"/>
        <a:ext cx="829634" cy="553088"/>
      </dsp:txXfrm>
    </dsp:sp>
    <dsp:sp modelId="{218E2B1B-4D78-47AF-9323-93B8E8ABD711}">
      <dsp:nvSpPr>
        <dsp:cNvPr id="0" name=""/>
        <dsp:cNvSpPr/>
      </dsp:nvSpPr>
      <dsp:spPr>
        <a:xfrm>
          <a:off x="2641747" y="1082575"/>
          <a:ext cx="1382722" cy="55308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Qmeas</a:t>
          </a:r>
          <a:r>
            <a:rPr lang="en-US" sz="1200" kern="1200" dirty="0" smtClean="0"/>
            <a:t> = </a:t>
          </a:r>
          <a:r>
            <a:rPr lang="en-US" sz="1200" kern="1200" dirty="0" err="1" smtClean="0"/>
            <a:t>Qdep</a:t>
          </a:r>
          <a:endParaRPr lang="en-US" sz="1200" kern="1200" dirty="0"/>
        </a:p>
      </dsp:txBody>
      <dsp:txXfrm>
        <a:off x="2918291" y="1082575"/>
        <a:ext cx="829634" cy="553088"/>
      </dsp:txXfrm>
    </dsp:sp>
    <dsp:sp modelId="{79D877E3-9D45-4E18-A066-655203C5FE6A}">
      <dsp:nvSpPr>
        <dsp:cNvPr id="0" name=""/>
        <dsp:cNvSpPr/>
      </dsp:nvSpPr>
      <dsp:spPr>
        <a:xfrm>
          <a:off x="3830888" y="1082575"/>
          <a:ext cx="1382722" cy="55308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Beware to noise…</a:t>
          </a:r>
          <a:endParaRPr lang="en-US" sz="1200" kern="1200" dirty="0"/>
        </a:p>
      </dsp:txBody>
      <dsp:txXfrm>
        <a:off x="4107432" y="1082575"/>
        <a:ext cx="829634" cy="553088"/>
      </dsp:txXfrm>
    </dsp:sp>
    <dsp:sp modelId="{63084729-052F-463D-88FD-CC593A564EBE}">
      <dsp:nvSpPr>
        <dsp:cNvPr id="0" name=""/>
        <dsp:cNvSpPr/>
      </dsp:nvSpPr>
      <dsp:spPr>
        <a:xfrm>
          <a:off x="3247" y="1785598"/>
          <a:ext cx="1665930" cy="6663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Auto-amplified sensors</a:t>
          </a:r>
          <a:endParaRPr lang="en-US" sz="1500" b="1" kern="1200" dirty="0"/>
        </a:p>
      </dsp:txBody>
      <dsp:txXfrm>
        <a:off x="336433" y="1785598"/>
        <a:ext cx="999558" cy="666372"/>
      </dsp:txXfrm>
    </dsp:sp>
    <dsp:sp modelId="{BA46C28E-4888-42B6-B2B2-3440D32AB01B}">
      <dsp:nvSpPr>
        <dsp:cNvPr id="0" name=""/>
        <dsp:cNvSpPr/>
      </dsp:nvSpPr>
      <dsp:spPr>
        <a:xfrm>
          <a:off x="1452606" y="1842240"/>
          <a:ext cx="1382722" cy="55308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Internal gain</a:t>
          </a:r>
          <a:endParaRPr lang="en-US" sz="1200" kern="1200" dirty="0"/>
        </a:p>
      </dsp:txBody>
      <dsp:txXfrm>
        <a:off x="1729150" y="1842240"/>
        <a:ext cx="829634" cy="553088"/>
      </dsp:txXfrm>
    </dsp:sp>
    <dsp:sp modelId="{37C24F83-9E23-42DB-BCC7-DEE41C3F456C}">
      <dsp:nvSpPr>
        <dsp:cNvPr id="0" name=""/>
        <dsp:cNvSpPr/>
      </dsp:nvSpPr>
      <dsp:spPr>
        <a:xfrm>
          <a:off x="2641747" y="1842240"/>
          <a:ext cx="1382722" cy="55308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Qmeas</a:t>
          </a:r>
          <a:r>
            <a:rPr lang="en-US" sz="1200" kern="1200" dirty="0" smtClean="0"/>
            <a:t> = </a:t>
          </a:r>
          <a:r>
            <a:rPr lang="en-US" sz="1200" kern="1200" dirty="0" err="1" smtClean="0"/>
            <a:t>Qdep</a:t>
          </a:r>
          <a:r>
            <a:rPr lang="en-US" sz="1200" kern="1200" dirty="0" smtClean="0"/>
            <a:t> x Gain</a:t>
          </a:r>
          <a:endParaRPr lang="en-US" sz="1200" kern="1200" dirty="0"/>
        </a:p>
      </dsp:txBody>
      <dsp:txXfrm>
        <a:off x="2918291" y="1842240"/>
        <a:ext cx="829634" cy="553088"/>
      </dsp:txXfrm>
    </dsp:sp>
    <dsp:sp modelId="{F7FFD3D0-D159-4DAD-B9DE-560E7BEE69B3}">
      <dsp:nvSpPr>
        <dsp:cNvPr id="0" name=""/>
        <dsp:cNvSpPr/>
      </dsp:nvSpPr>
      <dsp:spPr>
        <a:xfrm>
          <a:off x="3830888" y="1842240"/>
          <a:ext cx="1382722" cy="55308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Pay att. to gain process</a:t>
          </a:r>
          <a:endParaRPr lang="en-US" sz="1200" kern="1200" dirty="0"/>
        </a:p>
      </dsp:txBody>
      <dsp:txXfrm>
        <a:off x="4107432" y="1842240"/>
        <a:ext cx="829634" cy="553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41EF-D00F-404F-9858-1D7127572588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8CE97-C787-41DE-9208-CF215548B4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03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CE97-C787-41DE-9208-CF215548B44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1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CE97-C787-41DE-9208-CF215548B44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1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3C28-8F13-460D-9D0D-30B69F7962BE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E30D-DAC9-4F1C-9162-99BDD7A39DEE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9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6DF7-3E06-40A9-9C03-8EEAA677033C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7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7550-F14B-43BB-9DE7-45C74E89AE39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36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D4-DCE8-467A-A518-808C3234D8FD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8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9809-70DD-4149-9F95-C675473E3B73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85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F54B-8A72-409A-B0D9-BDC84F343971}" type="datetime1">
              <a:rPr lang="fr-FR" smtClean="0"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88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9EA9-1748-43A4-8325-8F8E6D8E77E2}" type="datetime1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7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53A8-062B-439B-8324-1BCCF24A9065}" type="datetime1">
              <a:rPr lang="fr-FR" smtClean="0"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9CF4-3B8E-49E6-BEB9-34AF9665EDC8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06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2EDD-F6AA-4957-AA59-E85A11F9ACE1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3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686B-B988-49DE-AD99-B896FF8CA828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fundamentals of nuclear instrumentation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FCB8-FA79-45F2-954D-1165AD0B5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2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1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28.png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4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48.png"/><Relationship Id="rId9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0.png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Relationship Id="rId9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smtClean="0"/>
              <a:t> of nuclear instrumentation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16414" y="2898486"/>
            <a:ext cx="5292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Fundamentals of </a:t>
            </a:r>
          </a:p>
          <a:p>
            <a:pPr algn="ctr"/>
            <a:r>
              <a:rPr lang="en-US" sz="4000" dirty="0" smtClean="0"/>
              <a:t>Nuclear Instrumentation</a:t>
            </a:r>
            <a:endParaRPr lang="en-US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10979" y="5539313"/>
            <a:ext cx="3183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J-M </a:t>
            </a:r>
            <a:r>
              <a:rPr lang="en-US" sz="2000" dirty="0" err="1" smtClean="0"/>
              <a:t>Fontbonne</a:t>
            </a:r>
            <a:r>
              <a:rPr lang="en-US" sz="2000" dirty="0"/>
              <a:t> </a:t>
            </a:r>
            <a:r>
              <a:rPr lang="en-US" sz="2000" dirty="0" smtClean="0"/>
              <a:t>/ LPC Caen</a:t>
            </a:r>
          </a:p>
          <a:p>
            <a:r>
              <a:rPr lang="en-US" sz="2000" dirty="0" smtClean="0"/>
              <a:t>fontbonne@lpccaen.in2p3.fr</a:t>
            </a:r>
            <a:endParaRPr lang="en-US" sz="2000" dirty="0"/>
          </a:p>
        </p:txBody>
      </p:sp>
      <p:sp>
        <p:nvSpPr>
          <p:cNvPr id="7" name="AutoShape 4" descr="Résultat de recherche d'images pour &quot;caen lpc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ésultat de recherche d'images pour &quot;caen lpc log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Résultat de recherche d'images pour &quot;caen lpc logo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2" y="5628074"/>
            <a:ext cx="1123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6" y="160338"/>
            <a:ext cx="8709025" cy="24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95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697059" y="916021"/>
            <a:ext cx="3717598" cy="75510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3051" y="1021941"/>
            <a:ext cx="160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Physics </a:t>
            </a:r>
            <a:r>
              <a:rPr lang="en-US" sz="2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endParaRPr 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3051" y="2214396"/>
            <a:ext cx="192718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7059" y="2108476"/>
            <a:ext cx="3717598" cy="755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913051" y="3391470"/>
            <a:ext cx="306936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Processing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7059" y="3285550"/>
            <a:ext cx="3717598" cy="75510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913051" y="4517297"/>
            <a:ext cx="2396130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97059" y="4411377"/>
            <a:ext cx="3717598" cy="755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4344018" y="1525916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4344018" y="2704703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4370498" y="3855298"/>
            <a:ext cx="370720" cy="741439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4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From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particles</a:t>
            </a:r>
            <a:r>
              <a:rPr lang="fr-FR" sz="3200" b="1" dirty="0" smtClean="0">
                <a:solidFill>
                  <a:schemeClr val="bg1"/>
                </a:solidFill>
              </a:rPr>
              <a:t> interactions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to quanta description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scintillators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9900" y="1454878"/>
            <a:ext cx="725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Scintillators convert deposited energy into (≈visible) light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69900" y="2613890"/>
            <a:ext cx="167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can be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667000" y="2613890"/>
            <a:ext cx="532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Gaseous (N2 &amp; CF4 scintillate pretty well)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667000" y="3223490"/>
            <a:ext cx="507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Liquid (useful for n vs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 discrimination)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67000" y="383309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Solid 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115048" y="3833090"/>
            <a:ext cx="121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organics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115048" y="4484560"/>
            <a:ext cx="145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inorganics</a:t>
            </a:r>
            <a:endParaRPr lang="en-US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169117" y="4484560"/>
            <a:ext cx="2729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Very bright</a:t>
            </a:r>
          </a:p>
          <a:p>
            <a:r>
              <a:rPr lang="en-US" sz="2400" dirty="0"/>
              <a:t>Charged particles id.</a:t>
            </a:r>
          </a:p>
          <a:p>
            <a:r>
              <a:rPr lang="en-US" sz="2400" dirty="0" smtClean="0"/>
              <a:t>Dense, high Z (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169117" y="3833090"/>
            <a:ext cx="64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fast</a:t>
            </a:r>
            <a:endParaRPr lang="en-US" sz="2400" dirty="0"/>
          </a:p>
        </p:txBody>
      </p:sp>
      <p:sp>
        <p:nvSpPr>
          <p:cNvPr id="19" name="Accolade ouvrante 18"/>
          <p:cNvSpPr/>
          <p:nvPr/>
        </p:nvSpPr>
        <p:spPr>
          <a:xfrm>
            <a:off x="2286000" y="2613890"/>
            <a:ext cx="266700" cy="1574801"/>
          </a:xfrm>
          <a:prstGeom prst="leftBrace">
            <a:avLst>
              <a:gd name="adj1" fmla="val 8333"/>
              <a:gd name="adj2" fmla="val 151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colade ouvrante 19"/>
          <p:cNvSpPr/>
          <p:nvPr/>
        </p:nvSpPr>
        <p:spPr>
          <a:xfrm>
            <a:off x="3672840" y="3833090"/>
            <a:ext cx="266700" cy="1046481"/>
          </a:xfrm>
          <a:prstGeom prst="leftBrace">
            <a:avLst>
              <a:gd name="adj1" fmla="val 8333"/>
              <a:gd name="adj2" fmla="val 224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colade ouvrante 20"/>
          <p:cNvSpPr/>
          <p:nvPr/>
        </p:nvSpPr>
        <p:spPr>
          <a:xfrm>
            <a:off x="5745480" y="4561483"/>
            <a:ext cx="266700" cy="1046481"/>
          </a:xfrm>
          <a:prstGeom prst="leftBrace">
            <a:avLst>
              <a:gd name="adj1" fmla="val 8333"/>
              <a:gd name="adj2" fmla="val 224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From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particles</a:t>
            </a:r>
            <a:r>
              <a:rPr lang="fr-FR" sz="3200" b="1" dirty="0" smtClean="0">
                <a:solidFill>
                  <a:schemeClr val="bg1"/>
                </a:solidFill>
              </a:rPr>
              <a:t> interactions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to quanta description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scintillators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9900" y="1454878"/>
            <a:ext cx="7464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 scintillator has its own response to incident particles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one or several decay rates,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various brightness's,…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But they all produce photon pulse trains: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61" y="3472383"/>
            <a:ext cx="3597707" cy="21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41994" y="3490795"/>
            <a:ext cx="174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Neutron (1MeV)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72256" y="4659317"/>
            <a:ext cx="183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Gamma (100keV)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309593" y="4134846"/>
            <a:ext cx="17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 scintillator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759757" y="5599479"/>
            <a:ext cx="322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200 Photo-Electrons (PEs)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12643" y="406301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quenching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447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From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particles</a:t>
            </a:r>
            <a:r>
              <a:rPr lang="fr-FR" sz="3200" b="1" dirty="0" smtClean="0">
                <a:solidFill>
                  <a:schemeClr val="bg1"/>
                </a:solidFill>
              </a:rPr>
              <a:t> interactions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to quanta description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scintillators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42319" y="2082620"/>
                <a:ext cx="4514954" cy="79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𝑃𝐸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Poisson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𝐶𝑜𝑙𝑙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9" y="2082620"/>
                <a:ext cx="4514954" cy="7916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17931" y="1616425"/>
            <a:ext cx="3357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will only measure PEs</a:t>
            </a:r>
            <a:endParaRPr lang="en-US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06632" y="1616425"/>
            <a:ext cx="268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approximation: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7004" y="4154573"/>
                <a:ext cx="4224683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𝑓𝑎𝑠𝑡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binom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𝑃𝐸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𝑓𝑎𝑠𝑡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𝑝𝑟𝑜𝑏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04" y="4154573"/>
                <a:ext cx="4224683" cy="496674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57004" y="5321829"/>
                <a:ext cx="2919197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𝑠𝑙𝑜𝑤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𝑃𝐸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𝑓𝑎𝑠𝑡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04" y="5321829"/>
                <a:ext cx="2919197" cy="496674"/>
              </a:xfrm>
              <a:prstGeom prst="rect">
                <a:avLst/>
              </a:prstGeom>
              <a:blipFill rotWithShape="1"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29834" y="3959266"/>
                <a:ext cx="2267095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expo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𝑓𝑎𝑠𝑡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834" y="3959266"/>
                <a:ext cx="2267095" cy="9300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29834" y="5102441"/>
                <a:ext cx="231480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</a:rPr>
                        <m:t>expo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𝑠𝑙𝑜𝑤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834" y="5102441"/>
                <a:ext cx="2314801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3169345" y="3262792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Quantum efficiency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04048" y="2921169"/>
            <a:ext cx="255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Light collection efficiency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2319" y="3589934"/>
            <a:ext cx="523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Energy imparted to create a photon (a few tens of eV)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2441985" y="2909455"/>
            <a:ext cx="356865" cy="609600"/>
          </a:xfrm>
          <a:custGeom>
            <a:avLst/>
            <a:gdLst>
              <a:gd name="connsiteX0" fmla="*/ 65688 w 356865"/>
              <a:gd name="connsiteY0" fmla="*/ 609600 h 609600"/>
              <a:gd name="connsiteX1" fmla="*/ 356633 w 356865"/>
              <a:gd name="connsiteY1" fmla="*/ 332509 h 609600"/>
              <a:gd name="connsiteX2" fmla="*/ 24124 w 356865"/>
              <a:gd name="connsiteY2" fmla="*/ 221672 h 609600"/>
              <a:gd name="connsiteX3" fmla="*/ 51833 w 356865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865" h="609600">
                <a:moveTo>
                  <a:pt x="65688" y="609600"/>
                </a:moveTo>
                <a:cubicBezTo>
                  <a:pt x="214624" y="503382"/>
                  <a:pt x="363560" y="397164"/>
                  <a:pt x="356633" y="332509"/>
                </a:cubicBezTo>
                <a:cubicBezTo>
                  <a:pt x="349706" y="267854"/>
                  <a:pt x="74924" y="277090"/>
                  <a:pt x="24124" y="221672"/>
                </a:cubicBezTo>
                <a:cubicBezTo>
                  <a:pt x="-26676" y="166254"/>
                  <a:pt x="12578" y="83127"/>
                  <a:pt x="51833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e libre 24"/>
          <p:cNvSpPr/>
          <p:nvPr/>
        </p:nvSpPr>
        <p:spPr>
          <a:xfrm>
            <a:off x="2985898" y="2743200"/>
            <a:ext cx="588575" cy="526473"/>
          </a:xfrm>
          <a:custGeom>
            <a:avLst/>
            <a:gdLst>
              <a:gd name="connsiteX0" fmla="*/ 588575 w 588575"/>
              <a:gd name="connsiteY0" fmla="*/ 526473 h 526473"/>
              <a:gd name="connsiteX1" fmla="*/ 228357 w 588575"/>
              <a:gd name="connsiteY1" fmla="*/ 387927 h 526473"/>
              <a:gd name="connsiteX2" fmla="*/ 547011 w 588575"/>
              <a:gd name="connsiteY2" fmla="*/ 277091 h 526473"/>
              <a:gd name="connsiteX3" fmla="*/ 75957 w 588575"/>
              <a:gd name="connsiteY3" fmla="*/ 166255 h 526473"/>
              <a:gd name="connsiteX4" fmla="*/ 6684 w 588575"/>
              <a:gd name="connsiteY4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575" h="526473">
                <a:moveTo>
                  <a:pt x="588575" y="526473"/>
                </a:moveTo>
                <a:cubicBezTo>
                  <a:pt x="411929" y="477982"/>
                  <a:pt x="235284" y="429491"/>
                  <a:pt x="228357" y="387927"/>
                </a:cubicBezTo>
                <a:cubicBezTo>
                  <a:pt x="221430" y="346363"/>
                  <a:pt x="572411" y="314036"/>
                  <a:pt x="547011" y="277091"/>
                </a:cubicBezTo>
                <a:cubicBezTo>
                  <a:pt x="521611" y="240146"/>
                  <a:pt x="166011" y="212437"/>
                  <a:pt x="75957" y="166255"/>
                </a:cubicBezTo>
                <a:cubicBezTo>
                  <a:pt x="-14098" y="120073"/>
                  <a:pt x="-3707" y="60036"/>
                  <a:pt x="6684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e libre 25"/>
          <p:cNvSpPr/>
          <p:nvPr/>
        </p:nvSpPr>
        <p:spPr>
          <a:xfrm>
            <a:off x="3980465" y="2757055"/>
            <a:ext cx="951753" cy="424291"/>
          </a:xfrm>
          <a:custGeom>
            <a:avLst/>
            <a:gdLst>
              <a:gd name="connsiteX0" fmla="*/ 951753 w 951753"/>
              <a:gd name="connsiteY0" fmla="*/ 387927 h 424291"/>
              <a:gd name="connsiteX1" fmla="*/ 9644 w 951753"/>
              <a:gd name="connsiteY1" fmla="*/ 401781 h 424291"/>
              <a:gd name="connsiteX2" fmla="*/ 452990 w 951753"/>
              <a:gd name="connsiteY2" fmla="*/ 124690 h 424291"/>
              <a:gd name="connsiteX3" fmla="*/ 286735 w 951753"/>
              <a:gd name="connsiteY3" fmla="*/ 0 h 4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753" h="424291">
                <a:moveTo>
                  <a:pt x="951753" y="387927"/>
                </a:moveTo>
                <a:cubicBezTo>
                  <a:pt x="522262" y="416790"/>
                  <a:pt x="92771" y="445654"/>
                  <a:pt x="9644" y="401781"/>
                </a:cubicBezTo>
                <a:cubicBezTo>
                  <a:pt x="-73483" y="357908"/>
                  <a:pt x="406808" y="191654"/>
                  <a:pt x="452990" y="124690"/>
                </a:cubicBezTo>
                <a:cubicBezTo>
                  <a:pt x="499172" y="57726"/>
                  <a:pt x="392953" y="28863"/>
                  <a:pt x="286735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4442961" y="4846755"/>
            <a:ext cx="226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Scintillator decay time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6705600" y="4848706"/>
            <a:ext cx="1094509" cy="326498"/>
          </a:xfrm>
          <a:custGeom>
            <a:avLst/>
            <a:gdLst>
              <a:gd name="connsiteX0" fmla="*/ 0 w 1094509"/>
              <a:gd name="connsiteY0" fmla="*/ 194349 h 326498"/>
              <a:gd name="connsiteX1" fmla="*/ 512618 w 1094509"/>
              <a:gd name="connsiteY1" fmla="*/ 319039 h 326498"/>
              <a:gd name="connsiteX2" fmla="*/ 346364 w 1094509"/>
              <a:gd name="connsiteY2" fmla="*/ 385 h 326498"/>
              <a:gd name="connsiteX3" fmla="*/ 942109 w 1094509"/>
              <a:gd name="connsiteY3" fmla="*/ 249767 h 326498"/>
              <a:gd name="connsiteX4" fmla="*/ 1094509 w 1094509"/>
              <a:gd name="connsiteY4" fmla="*/ 55803 h 32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509" h="326498">
                <a:moveTo>
                  <a:pt x="0" y="194349"/>
                </a:moveTo>
                <a:cubicBezTo>
                  <a:pt x="227445" y="272857"/>
                  <a:pt x="454891" y="351366"/>
                  <a:pt x="512618" y="319039"/>
                </a:cubicBezTo>
                <a:cubicBezTo>
                  <a:pt x="570345" y="286712"/>
                  <a:pt x="274782" y="11930"/>
                  <a:pt x="346364" y="385"/>
                </a:cubicBezTo>
                <a:cubicBezTo>
                  <a:pt x="417946" y="-11160"/>
                  <a:pt x="817418" y="240531"/>
                  <a:pt x="942109" y="249767"/>
                </a:cubicBezTo>
                <a:cubicBezTo>
                  <a:pt x="1066800" y="259003"/>
                  <a:pt x="1080654" y="157403"/>
                  <a:pt x="1094509" y="5580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1414962" y="4846755"/>
            <a:ext cx="152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discrimination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103418" y="4599709"/>
            <a:ext cx="896381" cy="544204"/>
          </a:xfrm>
          <a:custGeom>
            <a:avLst/>
            <a:gdLst>
              <a:gd name="connsiteX0" fmla="*/ 0 w 896381"/>
              <a:gd name="connsiteY0" fmla="*/ 457200 h 544204"/>
              <a:gd name="connsiteX1" fmla="*/ 872837 w 896381"/>
              <a:gd name="connsiteY1" fmla="*/ 540327 h 544204"/>
              <a:gd name="connsiteX2" fmla="*/ 665018 w 896381"/>
              <a:gd name="connsiteY2" fmla="*/ 346364 h 544204"/>
              <a:gd name="connsiteX3" fmla="*/ 858982 w 896381"/>
              <a:gd name="connsiteY3" fmla="*/ 0 h 54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381" h="544204">
                <a:moveTo>
                  <a:pt x="0" y="457200"/>
                </a:moveTo>
                <a:cubicBezTo>
                  <a:pt x="381000" y="508000"/>
                  <a:pt x="762001" y="558800"/>
                  <a:pt x="872837" y="540327"/>
                </a:cubicBezTo>
                <a:cubicBezTo>
                  <a:pt x="983673" y="521854"/>
                  <a:pt x="667327" y="436418"/>
                  <a:pt x="665018" y="346364"/>
                </a:cubicBezTo>
                <a:cubicBezTo>
                  <a:pt x="662709" y="256310"/>
                  <a:pt x="760845" y="128155"/>
                  <a:pt x="858982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e libre 30"/>
          <p:cNvSpPr/>
          <p:nvPr/>
        </p:nvSpPr>
        <p:spPr>
          <a:xfrm>
            <a:off x="166255" y="2507673"/>
            <a:ext cx="581890" cy="2438400"/>
          </a:xfrm>
          <a:custGeom>
            <a:avLst/>
            <a:gdLst>
              <a:gd name="connsiteX0" fmla="*/ 180109 w 581890"/>
              <a:gd name="connsiteY0" fmla="*/ 0 h 2438400"/>
              <a:gd name="connsiteX1" fmla="*/ 0 w 581890"/>
              <a:gd name="connsiteY1" fmla="*/ 0 h 2438400"/>
              <a:gd name="connsiteX2" fmla="*/ 0 w 581890"/>
              <a:gd name="connsiteY2" fmla="*/ 2438400 h 2438400"/>
              <a:gd name="connsiteX3" fmla="*/ 581890 w 58189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890" h="2438400">
                <a:moveTo>
                  <a:pt x="180109" y="0"/>
                </a:moveTo>
                <a:lnTo>
                  <a:pt x="0" y="0"/>
                </a:lnTo>
                <a:lnTo>
                  <a:pt x="0" y="2438400"/>
                </a:lnTo>
                <a:lnTo>
                  <a:pt x="581890" y="2438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orme libre 2047"/>
          <p:cNvSpPr/>
          <p:nvPr/>
        </p:nvSpPr>
        <p:spPr>
          <a:xfrm>
            <a:off x="734291" y="4405745"/>
            <a:ext cx="332509" cy="1122219"/>
          </a:xfrm>
          <a:custGeom>
            <a:avLst/>
            <a:gdLst>
              <a:gd name="connsiteX0" fmla="*/ 318654 w 332509"/>
              <a:gd name="connsiteY0" fmla="*/ 0 h 1122219"/>
              <a:gd name="connsiteX1" fmla="*/ 0 w 332509"/>
              <a:gd name="connsiteY1" fmla="*/ 0 h 1122219"/>
              <a:gd name="connsiteX2" fmla="*/ 0 w 332509"/>
              <a:gd name="connsiteY2" fmla="*/ 1122219 h 1122219"/>
              <a:gd name="connsiteX3" fmla="*/ 332509 w 332509"/>
              <a:gd name="connsiteY3" fmla="*/ 1122219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1122219">
                <a:moveTo>
                  <a:pt x="318654" y="0"/>
                </a:moveTo>
                <a:lnTo>
                  <a:pt x="0" y="0"/>
                </a:lnTo>
                <a:lnTo>
                  <a:pt x="0" y="1122219"/>
                </a:lnTo>
                <a:lnTo>
                  <a:pt x="332509" y="1122219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1" name="Connecteur droit avec flèche 2050"/>
          <p:cNvCxnSpPr/>
          <p:nvPr/>
        </p:nvCxnSpPr>
        <p:spPr>
          <a:xfrm>
            <a:off x="5403273" y="4402910"/>
            <a:ext cx="547573" cy="0"/>
          </a:xfrm>
          <a:prstGeom prst="straightConnector1">
            <a:avLst/>
          </a:pr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403273" y="5570166"/>
            <a:ext cx="547573" cy="0"/>
          </a:xfrm>
          <a:prstGeom prst="straightConnector1">
            <a:avLst/>
          </a:pr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8994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From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particles</a:t>
            </a:r>
            <a:r>
              <a:rPr lang="fr-FR" sz="3200" b="1" dirty="0" smtClean="0">
                <a:solidFill>
                  <a:schemeClr val="bg1"/>
                </a:solidFill>
              </a:rPr>
              <a:t> interactions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to quanta description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67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Solid or gaseous detectors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9600" y="1967345"/>
            <a:ext cx="6150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measuring charges,  quanta are… charges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electrons/holes pairs in solid detectors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e</a:t>
            </a:r>
            <a:r>
              <a:rPr lang="en-US" sz="2400" dirty="0" smtClean="0">
                <a:sym typeface="Wingdings" panose="05000000000000000000" pitchFamily="2" charset="2"/>
              </a:rPr>
              <a:t>lectrons/ions pairs in gaseous detectors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40348" y="3167674"/>
                <a:ext cx="143763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∆</m:t>
                      </m:r>
                      <m:r>
                        <a:rPr lang="en-US" sz="2400" i="1">
                          <a:latin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348" y="3167674"/>
                <a:ext cx="1437638" cy="7862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21364"/>
              </p:ext>
            </p:extLst>
          </p:nvPr>
        </p:nvGraphicFramePr>
        <p:xfrm>
          <a:off x="6760386" y="2544218"/>
          <a:ext cx="2246993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69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dirty="0" smtClean="0"/>
                        <a:t>≈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25eV</a:t>
                      </a:r>
                      <a:r>
                        <a:rPr lang="en-US" baseline="0" dirty="0" smtClean="0"/>
                        <a:t> in 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5eV</a:t>
                      </a:r>
                      <a:r>
                        <a:rPr lang="en-US" baseline="0" dirty="0" smtClean="0"/>
                        <a:t> in diamond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3,6eV in Silicon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3eV in Germanium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609600" y="4267199"/>
            <a:ext cx="3367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subtle process, in fact…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82810" y="5203456"/>
                <a:ext cx="195271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𝐹</m:t>
                      </m:r>
                      <m:r>
                        <a:rPr lang="en-US" sz="2400" i="1">
                          <a:latin typeface="Cambria Math"/>
                        </a:rPr>
                        <m:t>∙∆</m:t>
                      </m:r>
                      <m:r>
                        <a:rPr lang="en-US" sz="24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810" y="5203456"/>
                <a:ext cx="1952714" cy="485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90177"/>
              </p:ext>
            </p:extLst>
          </p:nvPr>
        </p:nvGraphicFramePr>
        <p:xfrm>
          <a:off x="6760386" y="4519115"/>
          <a:ext cx="2246993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69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F≈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</a:t>
                      </a:r>
                      <a:r>
                        <a:rPr lang="en-US" baseline="0" dirty="0" smtClean="0"/>
                        <a:t>in 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r>
                        <a:rPr lang="en-US" baseline="0" dirty="0" smtClean="0"/>
                        <a:t> in diamond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 in Silicon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 in Germanium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49" name="Connecteur droit 2048"/>
          <p:cNvCxnSpPr/>
          <p:nvPr/>
        </p:nvCxnSpPr>
        <p:spPr>
          <a:xfrm>
            <a:off x="6677894" y="3325091"/>
            <a:ext cx="0" cy="10390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5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From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particles</a:t>
            </a:r>
            <a:r>
              <a:rPr lang="fr-FR" sz="3200" b="1" dirty="0" smtClean="0">
                <a:solidFill>
                  <a:schemeClr val="bg1"/>
                </a:solidFill>
              </a:rPr>
              <a:t> interactions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to quanta description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67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Solid or gaseous detectors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9600" y="1676399"/>
            <a:ext cx="301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a finer description: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88061" y="2351222"/>
                <a:ext cx="239790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</m:t>
                          </m:r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61" y="2351222"/>
                <a:ext cx="2397900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4537234" y="3435095"/>
            <a:ext cx="359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Mass stopping power (Mev.cm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.g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52458" y="1921363"/>
            <a:ext cx="24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Material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density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(g.cm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-3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854045" y="3297382"/>
            <a:ext cx="488450" cy="644758"/>
          </a:xfrm>
          <a:custGeom>
            <a:avLst/>
            <a:gdLst>
              <a:gd name="connsiteX0" fmla="*/ 611280 w 611280"/>
              <a:gd name="connsiteY0" fmla="*/ 374073 h 722775"/>
              <a:gd name="connsiteX1" fmla="*/ 1680 w 611280"/>
              <a:gd name="connsiteY1" fmla="*/ 720437 h 722775"/>
              <a:gd name="connsiteX2" fmla="*/ 431171 w 611280"/>
              <a:gd name="connsiteY2" fmla="*/ 221673 h 722775"/>
              <a:gd name="connsiteX3" fmla="*/ 472734 w 611280"/>
              <a:gd name="connsiteY3" fmla="*/ 0 h 722775"/>
              <a:gd name="connsiteX0" fmla="*/ 620550 w 620550"/>
              <a:gd name="connsiteY0" fmla="*/ 374073 h 720453"/>
              <a:gd name="connsiteX1" fmla="*/ 10950 w 620550"/>
              <a:gd name="connsiteY1" fmla="*/ 720437 h 720453"/>
              <a:gd name="connsiteX2" fmla="*/ 247118 w 620550"/>
              <a:gd name="connsiteY2" fmla="*/ 387151 h 720453"/>
              <a:gd name="connsiteX3" fmla="*/ 482004 w 620550"/>
              <a:gd name="connsiteY3" fmla="*/ 0 h 720453"/>
              <a:gd name="connsiteX0" fmla="*/ 619610 w 619610"/>
              <a:gd name="connsiteY0" fmla="*/ 423717 h 770098"/>
              <a:gd name="connsiteX1" fmla="*/ 10010 w 619610"/>
              <a:gd name="connsiteY1" fmla="*/ 770081 h 770098"/>
              <a:gd name="connsiteX2" fmla="*/ 246178 w 619610"/>
              <a:gd name="connsiteY2" fmla="*/ 436795 h 770098"/>
              <a:gd name="connsiteX3" fmla="*/ 322891 w 619610"/>
              <a:gd name="connsiteY3" fmla="*/ 0 h 77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610" h="770098">
                <a:moveTo>
                  <a:pt x="619610" y="423717"/>
                </a:moveTo>
                <a:cubicBezTo>
                  <a:pt x="329819" y="609599"/>
                  <a:pt x="72249" y="767901"/>
                  <a:pt x="10010" y="770081"/>
                </a:cubicBezTo>
                <a:cubicBezTo>
                  <a:pt x="-52229" y="772261"/>
                  <a:pt x="194031" y="565142"/>
                  <a:pt x="246178" y="436795"/>
                </a:cubicBezTo>
                <a:cubicBezTo>
                  <a:pt x="298325" y="308448"/>
                  <a:pt x="341364" y="50800"/>
                  <a:pt x="322891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 15"/>
          <p:cNvSpPr/>
          <p:nvPr/>
        </p:nvSpPr>
        <p:spPr>
          <a:xfrm>
            <a:off x="4377777" y="2027963"/>
            <a:ext cx="318914" cy="576692"/>
          </a:xfrm>
          <a:custGeom>
            <a:avLst/>
            <a:gdLst>
              <a:gd name="connsiteX0" fmla="*/ 318914 w 318914"/>
              <a:gd name="connsiteY0" fmla="*/ 36364 h 576692"/>
              <a:gd name="connsiteX1" fmla="*/ 259 w 318914"/>
              <a:gd name="connsiteY1" fmla="*/ 22510 h 576692"/>
              <a:gd name="connsiteX2" fmla="*/ 263496 w 318914"/>
              <a:gd name="connsiteY2" fmla="*/ 299601 h 576692"/>
              <a:gd name="connsiteX3" fmla="*/ 194223 w 318914"/>
              <a:gd name="connsiteY3" fmla="*/ 576692 h 57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914" h="576692">
                <a:moveTo>
                  <a:pt x="318914" y="36364"/>
                </a:moveTo>
                <a:cubicBezTo>
                  <a:pt x="164204" y="7500"/>
                  <a:pt x="9495" y="-21363"/>
                  <a:pt x="259" y="22510"/>
                </a:cubicBezTo>
                <a:cubicBezTo>
                  <a:pt x="-8977" y="66383"/>
                  <a:pt x="231169" y="207237"/>
                  <a:pt x="263496" y="299601"/>
                </a:cubicBezTo>
                <a:cubicBezTo>
                  <a:pt x="295823" y="391965"/>
                  <a:pt x="245023" y="484328"/>
                  <a:pt x="194223" y="576692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803564" y="4738255"/>
            <a:ext cx="29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electrons (at high energy)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21967" y="4565579"/>
                <a:ext cx="63504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67" y="4565579"/>
                <a:ext cx="635046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4537234" y="4738255"/>
            <a:ext cx="155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≈2MeV.cm</a:t>
            </a:r>
            <a:r>
              <a:rPr lang="en-US" baseline="30000" dirty="0" smtClean="0"/>
              <a:t>2</a:t>
            </a:r>
            <a:r>
              <a:rPr lang="en-US" dirty="0" smtClean="0"/>
              <a:t>.g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8712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</a:rPr>
              <a:t>From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particles</a:t>
            </a:r>
            <a:r>
              <a:rPr lang="fr-FR" sz="3200" b="1" dirty="0" smtClean="0">
                <a:solidFill>
                  <a:schemeClr val="bg1"/>
                </a:solidFill>
              </a:rPr>
              <a:t> interactions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to quanta description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385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Solid or gaseous detectors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energy loss (in water!!!)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0" y="2323677"/>
            <a:ext cx="4921494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 rot="16200000">
            <a:off x="-1883664" y="3898757"/>
            <a:ext cx="402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Energy Transfer in water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KeV</a:t>
            </a:r>
            <a:r>
              <a:rPr lang="en-US" dirty="0" smtClean="0"/>
              <a:t>/µm)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739478" y="5913668"/>
            <a:ext cx="21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in water (mm)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34446" y="1638300"/>
            <a:ext cx="710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often useful to have simple expressions of E, R, LET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73028" y="2569629"/>
                <a:ext cx="3063467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𝑅</m:t>
                    </m:r>
                    <m:r>
                      <a:rPr lang="fr-FR" i="1">
                        <a:latin typeface="Cambria Math"/>
                      </a:rPr>
                      <m:t>=0,02442∙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/>
                          </a:rPr>
                          <m:t>1,75</m:t>
                        </m:r>
                      </m:sup>
                    </m:sSup>
                  </m:oMath>
                </a14:m>
                <a:r>
                  <a:rPr lang="fr-FR" dirty="0"/>
                  <a:t>mm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2569629"/>
                <a:ext cx="3063467" cy="572914"/>
              </a:xfrm>
              <a:prstGeom prst="rect">
                <a:avLst/>
              </a:prstGeom>
              <a:blipFill rotWithShape="1">
                <a:blip r:embed="rId3"/>
                <a:stretch>
                  <a:fillRect r="-797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487849" y="3169025"/>
                <a:ext cx="3654527" cy="657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=8,3424∙</m:t>
                    </m:r>
                    <m:r>
                      <a:rPr lang="fr-FR" i="1">
                        <a:latin typeface="Cambria Math"/>
                      </a:rPr>
                      <m:t>𝐴</m:t>
                    </m:r>
                    <m:r>
                      <a:rPr lang="fr-FR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  <m:r>
                              <a:rPr lang="fr-FR" i="1">
                                <a:latin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/>
                          </a:rPr>
                          <m:t>0,57143</m:t>
                        </m:r>
                      </m:sup>
                    </m:sSup>
                  </m:oMath>
                </a14:m>
                <a:r>
                  <a:rPr lang="fr-FR" dirty="0"/>
                  <a:t>MeV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849" y="3169025"/>
                <a:ext cx="3654527" cy="657359"/>
              </a:xfrm>
              <a:prstGeom prst="rect">
                <a:avLst/>
              </a:prstGeom>
              <a:blipFill rotWithShape="1">
                <a:blip r:embed="rId4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96355" y="4044257"/>
                <a:ext cx="3876767" cy="810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𝐿𝐸𝑇</m:t>
                      </m:r>
                      <m:r>
                        <a:rPr lang="fr-FR" i="1">
                          <a:latin typeface="Cambria Math"/>
                        </a:rPr>
                        <m:t>=4,7671∙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−0,42857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55" y="4044257"/>
                <a:ext cx="3876767" cy="8106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048169" y="4264926"/>
            <a:ext cx="105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keV.µm</a:t>
            </a:r>
            <a:r>
              <a:rPr lang="fr-FR" baseline="30000" dirty="0"/>
              <a:t>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528392" y="4866040"/>
                <a:ext cx="2766142" cy="682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𝐿</m:t>
                      </m:r>
                      <m:r>
                        <a:rPr lang="fr-FR" b="0" i="1" smtClean="0">
                          <a:latin typeface="Cambria Math"/>
                        </a:rPr>
                        <m:t>𝐸𝑇</m:t>
                      </m:r>
                      <m:r>
                        <a:rPr lang="fr-FR" i="1">
                          <a:latin typeface="Cambria Math"/>
                        </a:rPr>
                        <m:t>=23,4∙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−0,75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392" y="4866040"/>
                <a:ext cx="2766142" cy="6826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048169" y="5022685"/>
            <a:ext cx="105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keV.µm</a:t>
            </a:r>
            <a:r>
              <a:rPr lang="fr-FR" baseline="30000" dirty="0"/>
              <a:t>-1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98700" y="5347051"/>
            <a:ext cx="2273300" cy="4961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From</a:t>
            </a:r>
            <a:r>
              <a:rPr lang="fr-FR" sz="3200" b="1" dirty="0" smtClean="0"/>
              <a:t> </a:t>
            </a:r>
            <a:r>
              <a:rPr lang="en-US" sz="3200" b="1" dirty="0" smtClean="0"/>
              <a:t>particles</a:t>
            </a:r>
            <a:r>
              <a:rPr lang="fr-FR" sz="3200" b="1" dirty="0" smtClean="0"/>
              <a:t> interactions</a:t>
            </a:r>
          </a:p>
          <a:p>
            <a:r>
              <a:rPr lang="fr-FR" sz="3200" b="1" dirty="0" smtClean="0"/>
              <a:t>to quanta description</a:t>
            </a:r>
            <a:endParaRPr lang="fr-FR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091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Solid or gaseous detectors and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scintillators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80272632"/>
              </p:ext>
            </p:extLst>
          </p:nvPr>
        </p:nvGraphicFramePr>
        <p:xfrm>
          <a:off x="759535" y="3418191"/>
          <a:ext cx="7624930" cy="255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4000" y="1513532"/>
            <a:ext cx="558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</a:t>
            </a:r>
            <a:r>
              <a:rPr lang="en-US" sz="2400" dirty="0"/>
              <a:t>c</a:t>
            </a:r>
            <a:r>
              <a:rPr lang="en-US" sz="2400" dirty="0" smtClean="0"/>
              <a:t>ompleted the first part of our problem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876300" y="2679699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Depending on our</a:t>
            </a:r>
          </a:p>
          <a:p>
            <a:pPr algn="ctr"/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212421" y="2679699"/>
            <a:ext cx="119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Produced</a:t>
            </a:r>
          </a:p>
          <a:p>
            <a:pPr algn="ctr"/>
            <a:r>
              <a:rPr lang="en-US" dirty="0"/>
              <a:t>q</a:t>
            </a:r>
            <a:r>
              <a:rPr lang="en-US" dirty="0" smtClean="0"/>
              <a:t>uanta are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168101" y="2679699"/>
            <a:ext cx="87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 time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390492" y="2679699"/>
            <a:ext cx="228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 to measure them,</a:t>
            </a:r>
          </a:p>
          <a:p>
            <a:pPr algn="ctr"/>
            <a:r>
              <a:rPr lang="en-US" dirty="0" smtClean="0"/>
              <a:t>We will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4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72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From</a:t>
            </a:r>
            <a:r>
              <a:rPr lang="fr-FR" sz="3200" b="1" dirty="0" smtClean="0"/>
              <a:t> </a:t>
            </a:r>
            <a:r>
              <a:rPr lang="en-US" sz="3200" b="1" dirty="0" smtClean="0"/>
              <a:t>particles</a:t>
            </a:r>
            <a:r>
              <a:rPr lang="fr-FR" sz="3200" b="1" dirty="0" smtClean="0"/>
              <a:t> interactions</a:t>
            </a:r>
          </a:p>
          <a:p>
            <a:r>
              <a:rPr lang="fr-FR" sz="3200" b="1" dirty="0" smtClean="0"/>
              <a:t>to quanta description</a:t>
            </a:r>
            <a:endParaRPr lang="fr-FR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13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Time for an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76300" y="1898649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14"/>
          <p:cNvSpPr/>
          <p:nvPr/>
        </p:nvSpPr>
        <p:spPr>
          <a:xfrm>
            <a:off x="5578348" y="1898650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876300" y="2093266"/>
            <a:ext cx="405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Telescope? You said telescope?</a:t>
            </a:r>
            <a:endParaRPr lang="en-US" sz="2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76300" y="3907558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>
            <a:off x="5578348" y="3907559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876300" y="3907558"/>
            <a:ext cx="3420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easily simulate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photodetector response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416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697059" y="2108476"/>
            <a:ext cx="3717598" cy="7551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3051" y="1021941"/>
            <a:ext cx="159207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697059" y="916021"/>
            <a:ext cx="3717598" cy="75510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913051" y="2214396"/>
            <a:ext cx="197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Transport </a:t>
            </a:r>
            <a:r>
              <a:rPr lang="en-US" sz="2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endParaRPr 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3051" y="3391470"/>
            <a:ext cx="306936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Processing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7059" y="3285550"/>
            <a:ext cx="3717598" cy="75510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913051" y="4517297"/>
            <a:ext cx="2396130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97059" y="4411377"/>
            <a:ext cx="3717598" cy="755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4344018" y="1525916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4344018" y="2704703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4370498" y="3855298"/>
            <a:ext cx="370720" cy="741439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Introduction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2944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what is it? Or not…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619508"/>
            <a:ext cx="195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 simple </a:t>
            </a:r>
            <a:r>
              <a:rPr lang="en-US" sz="2400" b="1" dirty="0" smtClean="0"/>
              <a:t>view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69818" y="242088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098711" y="2420888"/>
            <a:ext cx="10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157658" y="2420888"/>
            <a:ext cx="120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649638" y="2420888"/>
            <a:ext cx="60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49908" y="2276872"/>
            <a:ext cx="129614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2986042" y="2276872"/>
            <a:ext cx="129614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5111417" y="2276872"/>
            <a:ext cx="129614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7306522" y="2276872"/>
            <a:ext cx="129614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droite rayée 17"/>
          <p:cNvSpPr/>
          <p:nvPr/>
        </p:nvSpPr>
        <p:spPr>
          <a:xfrm>
            <a:off x="2265962" y="2353526"/>
            <a:ext cx="576064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droite rayée 18"/>
          <p:cNvSpPr/>
          <p:nvPr/>
        </p:nvSpPr>
        <p:spPr>
          <a:xfrm>
            <a:off x="4457361" y="2353526"/>
            <a:ext cx="576064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droite rayée 19"/>
          <p:cNvSpPr/>
          <p:nvPr/>
        </p:nvSpPr>
        <p:spPr>
          <a:xfrm>
            <a:off x="6563767" y="2353526"/>
            <a:ext cx="576064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323528" y="3356992"/>
            <a:ext cx="170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that implies</a:t>
            </a:r>
            <a:endParaRPr lang="en-US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92269" y="4443499"/>
            <a:ext cx="12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scintillators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2509773" y="386104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tubes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2699078" y="462816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APDs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1384524" y="393493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MPPCs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4167858" y="425883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ICs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5157658" y="401875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GEMs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4745393" y="481283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MWPCs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3494884" y="5332566"/>
            <a:ext cx="74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PPACs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6473766" y="3884950"/>
            <a:ext cx="14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reamplifiers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6076989" y="5134792"/>
            <a:ext cx="190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Shaping amplifiers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6851799" y="462816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QDCs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7637705" y="570189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DCs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5784836" y="56818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TDCs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6034949" y="3420825"/>
            <a:ext cx="91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5609042" y="438808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Coïncidence</a:t>
            </a:r>
            <a:r>
              <a:rPr lang="en-US" dirty="0" smtClean="0"/>
              <a:t> units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421137" y="5005549"/>
            <a:ext cx="172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µchannel plates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323528" y="5715204"/>
            <a:ext cx="485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STOP! I’m sure to forget something…</a:t>
            </a:r>
            <a:endParaRPr lang="en-US" sz="2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917342" y="350650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TPCs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2719115" y="3236159"/>
            <a:ext cx="15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Prop. Counters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68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414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Charged particles </a:t>
            </a:r>
            <a:r>
              <a:rPr lang="en-US" b="1" dirty="0" smtClean="0">
                <a:solidFill>
                  <a:schemeClr val="bg1"/>
                </a:solidFill>
              </a:rPr>
              <a:t>transport…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story of secondary particles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0999" y="2183368"/>
            <a:ext cx="417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Charges drift in the electric </a:t>
            </a:r>
            <a:r>
              <a:rPr lang="en-US" sz="2400" dirty="0" smtClean="0"/>
              <a:t>field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80999" y="3143071"/>
            <a:ext cx="458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diffuse by collisions </a:t>
            </a:r>
            <a:r>
              <a:rPr lang="en-US" sz="2400" dirty="0" smtClean="0"/>
              <a:t>on atoms 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80999" y="4902199"/>
            <a:ext cx="216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can ionize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75217" y="5785365"/>
            <a:ext cx="643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before being </a:t>
            </a:r>
            <a:r>
              <a:rPr lang="en-US" dirty="0" smtClean="0"/>
              <a:t>neutralized (at the electrodes or by recombination)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80999" y="4051299"/>
            <a:ext cx="499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can be trapped or can recombine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90873" y="2100012"/>
                <a:ext cx="1931106" cy="53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73" y="2100012"/>
                <a:ext cx="1931106" cy="5360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90873" y="3059715"/>
                <a:ext cx="2853986" cy="53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73" y="3059715"/>
                <a:ext cx="2853986" cy="5360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90873" y="4005132"/>
                <a:ext cx="20856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→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73" y="4005132"/>
                <a:ext cx="208569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90873" y="4856032"/>
                <a:ext cx="34845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𝑀</m:t>
                      </m:r>
                      <m:r>
                        <a:rPr lang="en-US" sz="24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73" y="4856032"/>
                <a:ext cx="348454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00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6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Charged particles transport…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trajectory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48" y="2806328"/>
            <a:ext cx="3549947" cy="26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51426" y="2087079"/>
                <a:ext cx="184114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26" y="2087079"/>
                <a:ext cx="1841145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228184" y="1772816"/>
            <a:ext cx="219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 (V.mm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58948" y="1589832"/>
            <a:ext cx="187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velocity (mm.µs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97536" y="1506766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Mobility (mm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.V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.µs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5654040" y="3836386"/>
            <a:ext cx="2133600" cy="865154"/>
          </a:xfrm>
          <a:custGeom>
            <a:avLst/>
            <a:gdLst>
              <a:gd name="connsiteX0" fmla="*/ 0 w 2133600"/>
              <a:gd name="connsiteY0" fmla="*/ 865154 h 865154"/>
              <a:gd name="connsiteX1" fmla="*/ 518160 w 2133600"/>
              <a:gd name="connsiteY1" fmla="*/ 346994 h 865154"/>
              <a:gd name="connsiteX2" fmla="*/ 822960 w 2133600"/>
              <a:gd name="connsiteY2" fmla="*/ 103154 h 865154"/>
              <a:gd name="connsiteX3" fmla="*/ 1089660 w 2133600"/>
              <a:gd name="connsiteY3" fmla="*/ 11714 h 865154"/>
              <a:gd name="connsiteX4" fmla="*/ 2133600 w 2133600"/>
              <a:gd name="connsiteY4" fmla="*/ 4094 h 86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865154">
                <a:moveTo>
                  <a:pt x="0" y="865154"/>
                </a:moveTo>
                <a:cubicBezTo>
                  <a:pt x="190500" y="669574"/>
                  <a:pt x="381000" y="473994"/>
                  <a:pt x="518160" y="346994"/>
                </a:cubicBezTo>
                <a:cubicBezTo>
                  <a:pt x="655320" y="219994"/>
                  <a:pt x="727710" y="159034"/>
                  <a:pt x="822960" y="103154"/>
                </a:cubicBezTo>
                <a:cubicBezTo>
                  <a:pt x="918210" y="47274"/>
                  <a:pt x="871220" y="28224"/>
                  <a:pt x="1089660" y="11714"/>
                </a:cubicBezTo>
                <a:cubicBezTo>
                  <a:pt x="1308100" y="-4796"/>
                  <a:pt x="1720850" y="-351"/>
                  <a:pt x="2133600" y="4094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e libre 10"/>
          <p:cNvSpPr/>
          <p:nvPr/>
        </p:nvSpPr>
        <p:spPr>
          <a:xfrm>
            <a:off x="5654040" y="3855720"/>
            <a:ext cx="1706880" cy="1089660"/>
          </a:xfrm>
          <a:custGeom>
            <a:avLst/>
            <a:gdLst>
              <a:gd name="connsiteX0" fmla="*/ 0 w 1706880"/>
              <a:gd name="connsiteY0" fmla="*/ 1089660 h 1089660"/>
              <a:gd name="connsiteX1" fmla="*/ 571500 w 1706880"/>
              <a:gd name="connsiteY1" fmla="*/ 541020 h 1089660"/>
              <a:gd name="connsiteX2" fmla="*/ 899160 w 1706880"/>
              <a:gd name="connsiteY2" fmla="*/ 297180 h 1089660"/>
              <a:gd name="connsiteX3" fmla="*/ 1287780 w 1706880"/>
              <a:gd name="connsiteY3" fmla="*/ 121920 h 1089660"/>
              <a:gd name="connsiteX4" fmla="*/ 1706880 w 1706880"/>
              <a:gd name="connsiteY4" fmla="*/ 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880" h="1089660">
                <a:moveTo>
                  <a:pt x="0" y="1089660"/>
                </a:moveTo>
                <a:cubicBezTo>
                  <a:pt x="210820" y="881380"/>
                  <a:pt x="421640" y="673100"/>
                  <a:pt x="571500" y="541020"/>
                </a:cubicBezTo>
                <a:cubicBezTo>
                  <a:pt x="721360" y="408940"/>
                  <a:pt x="779780" y="367030"/>
                  <a:pt x="899160" y="297180"/>
                </a:cubicBezTo>
                <a:cubicBezTo>
                  <a:pt x="1018540" y="227330"/>
                  <a:pt x="1153160" y="171450"/>
                  <a:pt x="1287780" y="121920"/>
                </a:cubicBezTo>
                <a:cubicBezTo>
                  <a:pt x="1422400" y="72390"/>
                  <a:pt x="1564640" y="36195"/>
                  <a:pt x="170688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e 17"/>
          <p:cNvGrpSpPr/>
          <p:nvPr/>
        </p:nvGrpSpPr>
        <p:grpSpPr>
          <a:xfrm>
            <a:off x="783656" y="2780928"/>
            <a:ext cx="4375339" cy="2781672"/>
            <a:chOff x="186757" y="2780928"/>
            <a:chExt cx="3960440" cy="25178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57" y="2780928"/>
              <a:ext cx="3960440" cy="2517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orme libre 13"/>
            <p:cNvSpPr/>
            <p:nvPr/>
          </p:nvSpPr>
          <p:spPr>
            <a:xfrm>
              <a:off x="708660" y="3532023"/>
              <a:ext cx="3223260" cy="750417"/>
            </a:xfrm>
            <a:custGeom>
              <a:avLst/>
              <a:gdLst>
                <a:gd name="connsiteX0" fmla="*/ 3223260 w 3223260"/>
                <a:gd name="connsiteY0" fmla="*/ 308457 h 750417"/>
                <a:gd name="connsiteX1" fmla="*/ 2407920 w 3223260"/>
                <a:gd name="connsiteY1" fmla="*/ 255117 h 750417"/>
                <a:gd name="connsiteX2" fmla="*/ 1478280 w 3223260"/>
                <a:gd name="connsiteY2" fmla="*/ 102717 h 750417"/>
                <a:gd name="connsiteX3" fmla="*/ 1051560 w 3223260"/>
                <a:gd name="connsiteY3" fmla="*/ 49377 h 750417"/>
                <a:gd name="connsiteX4" fmla="*/ 708660 w 3223260"/>
                <a:gd name="connsiteY4" fmla="*/ 3657 h 750417"/>
                <a:gd name="connsiteX5" fmla="*/ 464820 w 3223260"/>
                <a:gd name="connsiteY5" fmla="*/ 49377 h 750417"/>
                <a:gd name="connsiteX6" fmla="*/ 137160 w 3223260"/>
                <a:gd name="connsiteY6" fmla="*/ 415137 h 750417"/>
                <a:gd name="connsiteX7" fmla="*/ 0 w 3223260"/>
                <a:gd name="connsiteY7" fmla="*/ 750417 h 7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260" h="750417">
                  <a:moveTo>
                    <a:pt x="3223260" y="308457"/>
                  </a:moveTo>
                  <a:cubicBezTo>
                    <a:pt x="2961005" y="298932"/>
                    <a:pt x="2698750" y="289407"/>
                    <a:pt x="2407920" y="255117"/>
                  </a:cubicBezTo>
                  <a:cubicBezTo>
                    <a:pt x="2117090" y="220827"/>
                    <a:pt x="1704340" y="137007"/>
                    <a:pt x="1478280" y="102717"/>
                  </a:cubicBezTo>
                  <a:cubicBezTo>
                    <a:pt x="1252220" y="68427"/>
                    <a:pt x="1051560" y="49377"/>
                    <a:pt x="1051560" y="49377"/>
                  </a:cubicBezTo>
                  <a:cubicBezTo>
                    <a:pt x="923290" y="32867"/>
                    <a:pt x="806450" y="3657"/>
                    <a:pt x="708660" y="3657"/>
                  </a:cubicBezTo>
                  <a:cubicBezTo>
                    <a:pt x="610870" y="3657"/>
                    <a:pt x="560070" y="-19203"/>
                    <a:pt x="464820" y="49377"/>
                  </a:cubicBezTo>
                  <a:cubicBezTo>
                    <a:pt x="369570" y="117957"/>
                    <a:pt x="214630" y="298297"/>
                    <a:pt x="137160" y="415137"/>
                  </a:cubicBezTo>
                  <a:cubicBezTo>
                    <a:pt x="59690" y="531977"/>
                    <a:pt x="29845" y="641197"/>
                    <a:pt x="0" y="750417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251520" y="2204864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(-) Electrons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(+) Holes / 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406852" y="2708920"/>
            <a:ext cx="0" cy="302433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2736552" y="2659596"/>
            <a:ext cx="0" cy="302433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libre 18"/>
          <p:cNvSpPr/>
          <p:nvPr/>
        </p:nvSpPr>
        <p:spPr>
          <a:xfrm>
            <a:off x="5448300" y="2066925"/>
            <a:ext cx="771525" cy="295275"/>
          </a:xfrm>
          <a:custGeom>
            <a:avLst/>
            <a:gdLst>
              <a:gd name="connsiteX0" fmla="*/ 771525 w 771525"/>
              <a:gd name="connsiteY0" fmla="*/ 0 h 295275"/>
              <a:gd name="connsiteX1" fmla="*/ 371475 w 771525"/>
              <a:gd name="connsiteY1" fmla="*/ 57150 h 295275"/>
              <a:gd name="connsiteX2" fmla="*/ 609600 w 771525"/>
              <a:gd name="connsiteY2" fmla="*/ 238125 h 295275"/>
              <a:gd name="connsiteX3" fmla="*/ 0 w 771525"/>
              <a:gd name="connsiteY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295275">
                <a:moveTo>
                  <a:pt x="771525" y="0"/>
                </a:moveTo>
                <a:cubicBezTo>
                  <a:pt x="584993" y="8731"/>
                  <a:pt x="398462" y="17463"/>
                  <a:pt x="371475" y="57150"/>
                </a:cubicBezTo>
                <a:cubicBezTo>
                  <a:pt x="344487" y="96838"/>
                  <a:pt x="671513" y="198437"/>
                  <a:pt x="609600" y="238125"/>
                </a:cubicBezTo>
                <a:cubicBezTo>
                  <a:pt x="547687" y="277813"/>
                  <a:pt x="273843" y="286544"/>
                  <a:pt x="0" y="295275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e libre 20"/>
          <p:cNvSpPr/>
          <p:nvPr/>
        </p:nvSpPr>
        <p:spPr>
          <a:xfrm>
            <a:off x="4295348" y="1895475"/>
            <a:ext cx="254036" cy="304800"/>
          </a:xfrm>
          <a:custGeom>
            <a:avLst/>
            <a:gdLst>
              <a:gd name="connsiteX0" fmla="*/ 200452 w 254036"/>
              <a:gd name="connsiteY0" fmla="*/ 0 h 304800"/>
              <a:gd name="connsiteX1" fmla="*/ 427 w 254036"/>
              <a:gd name="connsiteY1" fmla="*/ 95250 h 304800"/>
              <a:gd name="connsiteX2" fmla="*/ 248077 w 254036"/>
              <a:gd name="connsiteY2" fmla="*/ 95250 h 304800"/>
              <a:gd name="connsiteX3" fmla="*/ 152827 w 254036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36" h="304800">
                <a:moveTo>
                  <a:pt x="200452" y="0"/>
                </a:moveTo>
                <a:cubicBezTo>
                  <a:pt x="96471" y="39687"/>
                  <a:pt x="-7510" y="79375"/>
                  <a:pt x="427" y="95250"/>
                </a:cubicBezTo>
                <a:cubicBezTo>
                  <a:pt x="8364" y="111125"/>
                  <a:pt x="222677" y="60325"/>
                  <a:pt x="248077" y="95250"/>
                </a:cubicBezTo>
                <a:cubicBezTo>
                  <a:pt x="273477" y="130175"/>
                  <a:pt x="213152" y="217487"/>
                  <a:pt x="152827" y="3048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e libre 21"/>
          <p:cNvSpPr/>
          <p:nvPr/>
        </p:nvSpPr>
        <p:spPr>
          <a:xfrm>
            <a:off x="2324100" y="1990725"/>
            <a:ext cx="1352550" cy="333400"/>
          </a:xfrm>
          <a:custGeom>
            <a:avLst/>
            <a:gdLst>
              <a:gd name="connsiteX0" fmla="*/ 0 w 1352550"/>
              <a:gd name="connsiteY0" fmla="*/ 0 h 333400"/>
              <a:gd name="connsiteX1" fmla="*/ 885825 w 1352550"/>
              <a:gd name="connsiteY1" fmla="*/ 333375 h 333400"/>
              <a:gd name="connsiteX2" fmla="*/ 885825 w 1352550"/>
              <a:gd name="connsiteY2" fmla="*/ 19050 h 333400"/>
              <a:gd name="connsiteX3" fmla="*/ 1352550 w 1352550"/>
              <a:gd name="connsiteY3" fmla="*/ 228600 h 3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333400">
                <a:moveTo>
                  <a:pt x="0" y="0"/>
                </a:moveTo>
                <a:cubicBezTo>
                  <a:pt x="369094" y="165100"/>
                  <a:pt x="738188" y="330200"/>
                  <a:pt x="885825" y="333375"/>
                </a:cubicBezTo>
                <a:cubicBezTo>
                  <a:pt x="1033463" y="336550"/>
                  <a:pt x="808038" y="36512"/>
                  <a:pt x="885825" y="19050"/>
                </a:cubicBezTo>
                <a:cubicBezTo>
                  <a:pt x="963612" y="1588"/>
                  <a:pt x="1158081" y="115094"/>
                  <a:pt x="1352550" y="2286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381000" y="5895975"/>
            <a:ext cx="7351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gaseous detectors, </a:t>
            </a:r>
            <a:r>
              <a:rPr lang="en-US" dirty="0" smtClean="0">
                <a:solidFill>
                  <a:srgbClr val="FF0000"/>
                </a:solidFill>
              </a:rPr>
              <a:t>ions mobility </a:t>
            </a:r>
            <a:r>
              <a:rPr lang="en-US" dirty="0" smtClean="0"/>
              <a:t>is constant and very low ≈[0.5,5] cm</a:t>
            </a:r>
            <a:r>
              <a:rPr lang="en-US" baseline="30000" dirty="0" smtClean="0"/>
              <a:t>2</a:t>
            </a:r>
            <a:r>
              <a:rPr lang="en-US" dirty="0" smtClean="0"/>
              <a:t>/V/s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we will need to find ways to cancel it out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85156" y="3949023"/>
            <a:ext cx="8849739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409861" y="5499266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100V.mm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736552" y="5499266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100V.mm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8485" y="360509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40mm.µs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8485" y="340443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40µm.ns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4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6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Charged particles </a:t>
            </a:r>
            <a:r>
              <a:rPr lang="en-US" b="1" dirty="0" smtClean="0">
                <a:solidFill>
                  <a:schemeClr val="bg1"/>
                </a:solidFill>
              </a:rPr>
              <a:t>transport…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diffusion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5300" y="1809750"/>
            <a:ext cx="184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definition: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95300" y="2686050"/>
            <a:ext cx="5294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Einstein’s contribution to diffusion’s law: 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5300" y="3587750"/>
            <a:ext cx="3039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Practical consequence: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23828" y="1741814"/>
                <a:ext cx="1964705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𝜎</m:t>
                      </m:r>
                      <m:r>
                        <a:rPr lang="fr-FR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2400" i="1">
                              <a:latin typeface="Cambria Math"/>
                            </a:rPr>
                            <m:t>2∙</m:t>
                          </m:r>
                          <m:r>
                            <a:rPr lang="fr-FR" sz="2400" i="1">
                              <a:latin typeface="Cambria Math"/>
                            </a:rPr>
                            <m:t>𝐷</m:t>
                          </m:r>
                          <m:r>
                            <a:rPr lang="fr-FR" sz="2400" i="1">
                              <a:latin typeface="Cambria Math"/>
                            </a:rPr>
                            <m:t>∙</m:t>
                          </m:r>
                          <m:r>
                            <a:rPr lang="fr-FR" sz="2400" i="1">
                              <a:latin typeface="Cambria Math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28" y="1741814"/>
                <a:ext cx="1964705" cy="5052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23828" y="2491124"/>
                <a:ext cx="2804422" cy="85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fr-FR" sz="2400" i="1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fr-F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k</m:t>
                          </m:r>
                          <m:r>
                            <a:rPr lang="fr-FR" sz="2400" i="1">
                              <a:latin typeface="Cambria Math"/>
                            </a:rPr>
                            <m:t>.</m:t>
                          </m:r>
                          <m:r>
                            <a:rPr lang="fr-FR" sz="2400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fr-FR" sz="2400" i="1">
                          <a:latin typeface="Cambria Math"/>
                        </a:rPr>
                        <m:t>=0,026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28" y="2491124"/>
                <a:ext cx="2804422" cy="851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23828" y="3180651"/>
                <a:ext cx="2215350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𝜎</m:t>
                      </m:r>
                      <m:r>
                        <a:rPr lang="fr-FR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2400" i="1">
                              <a:latin typeface="Cambria Math"/>
                            </a:rPr>
                            <m:t>0,052∙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28" y="3180651"/>
                <a:ext cx="2215350" cy="118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4835796" y="1236564"/>
            <a:ext cx="314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Diffusion coefficient (mm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.µs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60555" y="2240875"/>
            <a:ext cx="410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Standard deviation of charges cloud (mm)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5072048" y="1781080"/>
            <a:ext cx="668352" cy="466820"/>
          </a:xfrm>
          <a:custGeom>
            <a:avLst/>
            <a:gdLst>
              <a:gd name="connsiteX0" fmla="*/ 223852 w 668352"/>
              <a:gd name="connsiteY0" fmla="*/ 466820 h 466820"/>
              <a:gd name="connsiteX1" fmla="*/ 20652 w 668352"/>
              <a:gd name="connsiteY1" fmla="*/ 9620 h 466820"/>
              <a:gd name="connsiteX2" fmla="*/ 668352 w 668352"/>
              <a:gd name="connsiteY2" fmla="*/ 200120 h 46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352" h="466820">
                <a:moveTo>
                  <a:pt x="223852" y="466820"/>
                </a:moveTo>
                <a:cubicBezTo>
                  <a:pt x="85210" y="260445"/>
                  <a:pt x="-53431" y="54070"/>
                  <a:pt x="20652" y="9620"/>
                </a:cubicBezTo>
                <a:cubicBezTo>
                  <a:pt x="94735" y="-34830"/>
                  <a:pt x="381543" y="82645"/>
                  <a:pt x="668352" y="20012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e libre 16"/>
          <p:cNvSpPr/>
          <p:nvPr/>
        </p:nvSpPr>
        <p:spPr>
          <a:xfrm>
            <a:off x="6362700" y="1524000"/>
            <a:ext cx="685800" cy="254000"/>
          </a:xfrm>
          <a:custGeom>
            <a:avLst/>
            <a:gdLst>
              <a:gd name="connsiteX0" fmla="*/ 0 w 685800"/>
              <a:gd name="connsiteY0" fmla="*/ 0 h 254000"/>
              <a:gd name="connsiteX1" fmla="*/ 292100 w 685800"/>
              <a:gd name="connsiteY1" fmla="*/ 177800 h 254000"/>
              <a:gd name="connsiteX2" fmla="*/ 393700 w 685800"/>
              <a:gd name="connsiteY2" fmla="*/ 63500 h 254000"/>
              <a:gd name="connsiteX3" fmla="*/ 685800 w 685800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254000">
                <a:moveTo>
                  <a:pt x="0" y="0"/>
                </a:moveTo>
                <a:cubicBezTo>
                  <a:pt x="113241" y="83608"/>
                  <a:pt x="226483" y="167217"/>
                  <a:pt x="292100" y="177800"/>
                </a:cubicBezTo>
                <a:cubicBezTo>
                  <a:pt x="357717" y="188383"/>
                  <a:pt x="328083" y="50800"/>
                  <a:pt x="393700" y="63500"/>
                </a:cubicBezTo>
                <a:cubicBezTo>
                  <a:pt x="459317" y="76200"/>
                  <a:pt x="572558" y="165100"/>
                  <a:pt x="685800" y="2540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1353008" y="5270500"/>
            <a:ext cx="241300" cy="2413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2019300" y="4927540"/>
            <a:ext cx="927220" cy="92722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6894476" y="4508500"/>
            <a:ext cx="194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Travel length (mm)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721365" y="4508500"/>
            <a:ext cx="1765300" cy="17653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3201831" y="4669232"/>
            <a:ext cx="1443836" cy="1443836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e libre 18"/>
          <p:cNvSpPr/>
          <p:nvPr/>
        </p:nvSpPr>
        <p:spPr>
          <a:xfrm>
            <a:off x="7861300" y="3383787"/>
            <a:ext cx="933489" cy="946913"/>
          </a:xfrm>
          <a:custGeom>
            <a:avLst/>
            <a:gdLst>
              <a:gd name="connsiteX0" fmla="*/ 177800 w 933489"/>
              <a:gd name="connsiteY0" fmla="*/ 946913 h 946913"/>
              <a:gd name="connsiteX1" fmla="*/ 927100 w 933489"/>
              <a:gd name="connsiteY1" fmla="*/ 223013 h 946913"/>
              <a:gd name="connsiteX2" fmla="*/ 533400 w 933489"/>
              <a:gd name="connsiteY2" fmla="*/ 400813 h 946913"/>
              <a:gd name="connsiteX3" fmla="*/ 431800 w 933489"/>
              <a:gd name="connsiteY3" fmla="*/ 7113 h 946913"/>
              <a:gd name="connsiteX4" fmla="*/ 0 w 933489"/>
              <a:gd name="connsiteY4" fmla="*/ 184913 h 9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89" h="946913">
                <a:moveTo>
                  <a:pt x="177800" y="946913"/>
                </a:moveTo>
                <a:cubicBezTo>
                  <a:pt x="522816" y="630471"/>
                  <a:pt x="867833" y="314030"/>
                  <a:pt x="927100" y="223013"/>
                </a:cubicBezTo>
                <a:cubicBezTo>
                  <a:pt x="986367" y="131996"/>
                  <a:pt x="615950" y="436796"/>
                  <a:pt x="533400" y="400813"/>
                </a:cubicBezTo>
                <a:cubicBezTo>
                  <a:pt x="450850" y="364830"/>
                  <a:pt x="520700" y="43096"/>
                  <a:pt x="431800" y="7113"/>
                </a:cubicBezTo>
                <a:cubicBezTo>
                  <a:pt x="342900" y="-28870"/>
                  <a:pt x="171450" y="78021"/>
                  <a:pt x="0" y="184913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604015" y="5391150"/>
            <a:ext cx="758685" cy="4636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473658" y="5833728"/>
            <a:ext cx="4130357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501233" y="5873234"/>
                <a:ext cx="1549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latin typeface="Cambria Math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33" y="5873234"/>
                <a:ext cx="15498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60555" y="4514900"/>
                <a:ext cx="217655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latin typeface="Cambria Math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kV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55" y="4514900"/>
                <a:ext cx="2176558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6477588" y="552844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σ=230µ</a:t>
            </a:r>
            <a:r>
              <a:rPr lang="en-US" sz="2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0794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10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Charged particles </a:t>
            </a:r>
            <a:r>
              <a:rPr lang="en-US" b="1" dirty="0" smtClean="0">
                <a:solidFill>
                  <a:schemeClr val="bg1"/>
                </a:solidFill>
              </a:rPr>
              <a:t>transport…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multiplication &amp; gain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69" y="1324796"/>
            <a:ext cx="5424488" cy="36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373688"/>
            <a:ext cx="7667625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0364" y="1994067"/>
                <a:ext cx="2742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4" y="1994067"/>
                <a:ext cx="274254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86614" y="1532402"/>
            <a:ext cx="213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Avalanche gain: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6614" y="24558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364" y="2917564"/>
                <a:ext cx="2914772" cy="79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4" y="2917564"/>
                <a:ext cx="2914772" cy="7916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e libre 13"/>
          <p:cNvSpPr/>
          <p:nvPr/>
        </p:nvSpPr>
        <p:spPr>
          <a:xfrm>
            <a:off x="6261100" y="2844800"/>
            <a:ext cx="1054100" cy="1676400"/>
          </a:xfrm>
          <a:custGeom>
            <a:avLst/>
            <a:gdLst>
              <a:gd name="connsiteX0" fmla="*/ 1054100 w 1054100"/>
              <a:gd name="connsiteY0" fmla="*/ 0 h 1676400"/>
              <a:gd name="connsiteX1" fmla="*/ 863600 w 1054100"/>
              <a:gd name="connsiteY1" fmla="*/ 749300 h 1676400"/>
              <a:gd name="connsiteX2" fmla="*/ 622300 w 1054100"/>
              <a:gd name="connsiteY2" fmla="*/ 1295400 h 1676400"/>
              <a:gd name="connsiteX3" fmla="*/ 292100 w 1054100"/>
              <a:gd name="connsiteY3" fmla="*/ 1524000 h 1676400"/>
              <a:gd name="connsiteX4" fmla="*/ 0 w 1054100"/>
              <a:gd name="connsiteY4" fmla="*/ 1676400 h 1676400"/>
              <a:gd name="connsiteX0" fmla="*/ 1054100 w 1054100"/>
              <a:gd name="connsiteY0" fmla="*/ 0 h 1676400"/>
              <a:gd name="connsiteX1" fmla="*/ 863600 w 1054100"/>
              <a:gd name="connsiteY1" fmla="*/ 749300 h 1676400"/>
              <a:gd name="connsiteX2" fmla="*/ 622300 w 1054100"/>
              <a:gd name="connsiteY2" fmla="*/ 1295400 h 1676400"/>
              <a:gd name="connsiteX3" fmla="*/ 304800 w 1054100"/>
              <a:gd name="connsiteY3" fmla="*/ 1549400 h 1676400"/>
              <a:gd name="connsiteX4" fmla="*/ 0 w 1054100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00" h="1676400">
                <a:moveTo>
                  <a:pt x="1054100" y="0"/>
                </a:moveTo>
                <a:cubicBezTo>
                  <a:pt x="994833" y="266700"/>
                  <a:pt x="935567" y="533400"/>
                  <a:pt x="863600" y="749300"/>
                </a:cubicBezTo>
                <a:cubicBezTo>
                  <a:pt x="791633" y="965200"/>
                  <a:pt x="715433" y="1162050"/>
                  <a:pt x="622300" y="1295400"/>
                </a:cubicBezTo>
                <a:cubicBezTo>
                  <a:pt x="529167" y="1428750"/>
                  <a:pt x="408517" y="1485900"/>
                  <a:pt x="304800" y="1549400"/>
                </a:cubicBezTo>
                <a:cubicBezTo>
                  <a:pt x="201083" y="1612900"/>
                  <a:pt x="94191" y="1631950"/>
                  <a:pt x="0" y="16764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7434" y="5373688"/>
            <a:ext cx="596900" cy="1033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7168852" y="2065186"/>
            <a:ext cx="0" cy="302433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286125" y="3421063"/>
            <a:ext cx="4352925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240437" y="4904856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Patm</a:t>
            </a:r>
            <a:r>
              <a:rPr lang="en-US" b="1" dirty="0" smtClean="0">
                <a:solidFill>
                  <a:srgbClr val="00B050"/>
                </a:solidFill>
              </a:rPr>
              <a:t>=750Torr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08679" y="4904856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E≈28kV.cm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41054" y="3709191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≈18.75cm</a:t>
            </a:r>
            <a:r>
              <a:rPr lang="en-US" b="1" baseline="30000" dirty="0" smtClean="0">
                <a:solidFill>
                  <a:srgbClr val="00B050"/>
                </a:solidFill>
              </a:rPr>
              <a:t>-1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46595" y="4727357"/>
            <a:ext cx="2462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 electric field</a:t>
            </a:r>
          </a:p>
          <a:p>
            <a:pPr algn="ctr"/>
            <a:r>
              <a:rPr lang="en-US" dirty="0" smtClean="0"/>
              <a:t>(near wires for instance)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36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From</a:t>
            </a:r>
            <a:r>
              <a:rPr lang="fr-FR" sz="3200" b="1" dirty="0"/>
              <a:t> quanta description</a:t>
            </a:r>
          </a:p>
          <a:p>
            <a:r>
              <a:rPr lang="fr-FR" sz="3200" b="1" dirty="0"/>
              <a:t>to </a:t>
            </a:r>
            <a:r>
              <a:rPr lang="fr-FR" sz="3200" b="1" dirty="0" err="1"/>
              <a:t>current</a:t>
            </a:r>
            <a:r>
              <a:rPr lang="fr-FR" sz="3200" b="1" dirty="0"/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5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this point…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9100" y="1776968"/>
            <a:ext cx="7668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have all the parameters governing the charges transport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it’s your concern to get them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if you want to simulate your detector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	in the literature, or by measurement</a:t>
            </a:r>
            <a:endParaRPr lang="en-US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19100" y="3758168"/>
            <a:ext cx="8777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Mobility 	</a:t>
            </a:r>
            <a:r>
              <a:rPr lang="en-US" sz="2400" dirty="0" smtClean="0">
                <a:sym typeface="Wingdings" panose="05000000000000000000" pitchFamily="2" charset="2"/>
              </a:rPr>
              <a:t> mandatory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Diffusion 	 if </a:t>
            </a:r>
            <a:r>
              <a:rPr lang="en-US" sz="2400" dirty="0" err="1" smtClean="0">
                <a:sym typeface="Wingdings" panose="05000000000000000000" pitchFamily="2" charset="2"/>
              </a:rPr>
              <a:t>secondaries</a:t>
            </a:r>
            <a:r>
              <a:rPr lang="en-US" sz="2400" dirty="0" smtClean="0">
                <a:sym typeface="Wingdings" panose="05000000000000000000" pitchFamily="2" charset="2"/>
              </a:rPr>
              <a:t> make long drives (say 10cm or more)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Amplification	 if any in your detector </a:t>
            </a:r>
            <a:endParaRPr lang="en-US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801002" y="5403334"/>
            <a:ext cx="354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step, the electric 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17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998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Detector’s electric field…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that’s what wee need at least!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8915" y="3009900"/>
                <a:ext cx="3978140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fr-FR" sz="2400" i="1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grad</m:t>
                          </m:r>
                        </m:e>
                      </m:acc>
                      <m:r>
                        <a:rPr lang="fr-FR" sz="2400" i="1">
                          <a:latin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</a:rPr>
                        <m:t>𝑉</m:t>
                      </m:r>
                      <m:r>
                        <a:rPr lang="fr-FR" sz="2400" i="1">
                          <a:latin typeface="Cambria Math"/>
                        </a:rPr>
                        <m:t>= 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15" y="3009900"/>
                <a:ext cx="3978140" cy="1845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5336658" y="2393434"/>
            <a:ext cx="265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 to compute (or not)…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6658" y="3706588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from which we derive electric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8915" y="2184070"/>
                <a:ext cx="4218591" cy="896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∆</m:t>
                      </m:r>
                      <m:r>
                        <a:rPr lang="en-US" sz="2400" i="1">
                          <a:latin typeface="Cambria Math"/>
                        </a:rPr>
                        <m:t>𝑉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ε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15" y="2184070"/>
                <a:ext cx="4218591" cy="8965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5893926" y="1689099"/>
            <a:ext cx="212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Compute once:</a:t>
            </a:r>
            <a:endParaRPr lang="en-US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764115" y="1515964"/>
            <a:ext cx="228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Space charge (C.mm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-3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4521200" y="1930400"/>
            <a:ext cx="317500" cy="419100"/>
          </a:xfrm>
          <a:custGeom>
            <a:avLst/>
            <a:gdLst>
              <a:gd name="connsiteX0" fmla="*/ 0 w 317500"/>
              <a:gd name="connsiteY0" fmla="*/ 0 h 419100"/>
              <a:gd name="connsiteX1" fmla="*/ 63500 w 317500"/>
              <a:gd name="connsiteY1" fmla="*/ 292100 h 419100"/>
              <a:gd name="connsiteX2" fmla="*/ 203200 w 317500"/>
              <a:gd name="connsiteY2" fmla="*/ 165100 h 419100"/>
              <a:gd name="connsiteX3" fmla="*/ 317500 w 317500"/>
              <a:gd name="connsiteY3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19100">
                <a:moveTo>
                  <a:pt x="0" y="0"/>
                </a:moveTo>
                <a:cubicBezTo>
                  <a:pt x="14816" y="132291"/>
                  <a:pt x="29633" y="264583"/>
                  <a:pt x="63500" y="292100"/>
                </a:cubicBezTo>
                <a:cubicBezTo>
                  <a:pt x="97367" y="319617"/>
                  <a:pt x="160867" y="143933"/>
                  <a:pt x="203200" y="165100"/>
                </a:cubicBezTo>
                <a:cubicBezTo>
                  <a:pt x="245533" y="186267"/>
                  <a:pt x="281516" y="302683"/>
                  <a:pt x="317500" y="4191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130614" y="24694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❶ :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130614" y="374811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❷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861980" y="5201202"/>
            <a:ext cx="559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Beware : space charge created by </a:t>
            </a:r>
            <a:r>
              <a:rPr lang="en-US" dirty="0" err="1" smtClean="0"/>
              <a:t>secondaries</a:t>
            </a:r>
            <a:r>
              <a:rPr lang="en-US" dirty="0" smtClean="0"/>
              <a:t> can change</a:t>
            </a:r>
          </a:p>
          <a:p>
            <a:r>
              <a:rPr lang="en-US" dirty="0" smtClean="0"/>
              <a:t>	the electric field strength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5" y="5152766"/>
            <a:ext cx="789508" cy="6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5944"/>
              </p:ext>
            </p:extLst>
          </p:nvPr>
        </p:nvGraphicFramePr>
        <p:xfrm>
          <a:off x="6755457" y="4225666"/>
          <a:ext cx="2246993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69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r</a:t>
                      </a:r>
                      <a:r>
                        <a:rPr lang="en-US" dirty="0" smtClean="0"/>
                        <a:t>≈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baseline="0" dirty="0" smtClean="0"/>
                        <a:t>in 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 in diamond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 in Silicon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in Germanium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in PCB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0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4207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that’s what wee need at least!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I order to propagate </a:t>
            </a:r>
            <a:r>
              <a:rPr lang="en-US" b="1" dirty="0" err="1" smtClean="0">
                <a:solidFill>
                  <a:schemeClr val="bg1"/>
                </a:solidFill>
              </a:rPr>
              <a:t>secondaries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72790" y="2639887"/>
                <a:ext cx="184114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90" y="2639887"/>
                <a:ext cx="1841145" cy="506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5336658" y="2725528"/>
            <a:ext cx="34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compute “</a:t>
            </a:r>
            <a:r>
              <a:rPr lang="en-US" dirty="0" err="1" smtClean="0"/>
              <a:t>secondaries</a:t>
            </a:r>
            <a:r>
              <a:rPr lang="en-US" dirty="0" smtClean="0"/>
              <a:t>” velocity 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5336658" y="3795503"/>
            <a:ext cx="312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and “</a:t>
            </a:r>
            <a:r>
              <a:rPr lang="en-US" dirty="0" err="1" smtClean="0"/>
              <a:t>secondaries</a:t>
            </a:r>
            <a:r>
              <a:rPr lang="en-US" dirty="0" smtClean="0"/>
              <a:t>” trajectory 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5893926" y="1689099"/>
            <a:ext cx="272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each secondary:</a:t>
            </a:r>
            <a:endParaRPr lang="en-US" sz="2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654489" y="27255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① :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654489" y="378030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③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72790" y="3723817"/>
                <a:ext cx="3427798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d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/>
                            </a:rPr>
                            <m:t>2∙</m:t>
                          </m:r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90" y="3723817"/>
                <a:ext cx="3427798" cy="5127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654489" y="32745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② :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5336658" y="3247158"/>
            <a:ext cx="355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add charges created by avalanche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72790" y="3200991"/>
                <a:ext cx="27530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d</m:t>
                      </m:r>
                      <m:r>
                        <a:rPr lang="en-US" sz="2400" i="1">
                          <a:latin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d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790" y="3200991"/>
                <a:ext cx="2753061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emi-tour 14"/>
          <p:cNvSpPr/>
          <p:nvPr/>
        </p:nvSpPr>
        <p:spPr>
          <a:xfrm rot="16200000">
            <a:off x="-542388" y="3423597"/>
            <a:ext cx="1877706" cy="55245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31203" y="4415909"/>
            <a:ext cx="755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 until charges collection (/ recombination / trapping </a:t>
            </a:r>
            <a:r>
              <a:rPr lang="en-US" dirty="0" smtClean="0">
                <a:sym typeface="Wingdings" panose="05000000000000000000" pitchFamily="2" charset="2"/>
              </a:rPr>
              <a:t> not included here)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396464" y="5711309"/>
            <a:ext cx="807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do that analytically (difficult), by numerical integration (easy) or by MC (long)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831203" y="4757182"/>
            <a:ext cx="627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space charge is important, compute electric field at each step…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46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From</a:t>
            </a:r>
            <a:r>
              <a:rPr lang="fr-FR" sz="3200" b="1" dirty="0"/>
              <a:t> quanta description</a:t>
            </a:r>
          </a:p>
          <a:p>
            <a:r>
              <a:rPr lang="fr-FR" sz="3200" b="1" dirty="0"/>
              <a:t>to </a:t>
            </a:r>
            <a:r>
              <a:rPr lang="fr-FR" sz="3200" b="1" dirty="0" err="1"/>
              <a:t>current</a:t>
            </a:r>
            <a:r>
              <a:rPr lang="fr-FR" sz="3200" b="1" dirty="0"/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5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At this point…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9100" y="1776968"/>
            <a:ext cx="831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are now able to transport our charges in our specific detector.</a:t>
            </a:r>
            <a:endParaRPr lang="en-US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830657" y="5403334"/>
            <a:ext cx="348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Next step, signal induction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998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45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Ramo-Shocley</a:t>
            </a:r>
            <a:r>
              <a:rPr lang="en-US" b="1" dirty="0" smtClean="0">
                <a:solidFill>
                  <a:schemeClr val="bg1"/>
                </a:solidFill>
              </a:rPr>
              <a:t> Theorem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final step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5300" y="1809750"/>
            <a:ext cx="819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Ramo</a:t>
            </a:r>
            <a:r>
              <a:rPr lang="en-US" sz="2400" dirty="0" smtClean="0"/>
              <a:t>-Shockley theorem is a consequence of electrostatics laws.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95300" y="2447925"/>
            <a:ext cx="15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tells us that: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962025" y="2971800"/>
            <a:ext cx="665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 particle of </a:t>
            </a:r>
            <a:r>
              <a:rPr lang="en-US" b="1" dirty="0" smtClean="0"/>
              <a:t>charge</a:t>
            </a:r>
            <a:r>
              <a:rPr lang="en-US" dirty="0" smtClean="0"/>
              <a:t>     is traveling at </a:t>
            </a:r>
            <a:r>
              <a:rPr lang="en-US" b="1" dirty="0" smtClean="0"/>
              <a:t>velocity</a:t>
            </a:r>
            <a:r>
              <a:rPr lang="en-US" dirty="0" smtClean="0"/>
              <a:t>                   in a detector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962025" y="3533775"/>
            <a:ext cx="649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Then, the </a:t>
            </a:r>
            <a:r>
              <a:rPr lang="en-US" b="1" dirty="0" smtClean="0"/>
              <a:t>induced* </a:t>
            </a:r>
            <a:r>
              <a:rPr lang="en-US" b="1" dirty="0" smtClean="0"/>
              <a:t>current</a:t>
            </a:r>
            <a:r>
              <a:rPr lang="en-US" dirty="0" smtClean="0"/>
              <a:t>         on the </a:t>
            </a:r>
            <a:r>
              <a:rPr lang="en-US" b="1" dirty="0" smtClean="0"/>
              <a:t>measurement electrode </a:t>
            </a:r>
            <a:r>
              <a:rPr lang="en-US" dirty="0" smtClean="0"/>
              <a:t>is :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498408" y="5010149"/>
            <a:ext cx="6303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Where,        , the </a:t>
            </a:r>
            <a:r>
              <a:rPr lang="en-US" b="1" dirty="0" smtClean="0"/>
              <a:t>virtual field </a:t>
            </a:r>
            <a:r>
              <a:rPr lang="en-US" dirty="0" smtClean="0"/>
              <a:t>is the field that WOULD exist if we…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emoved all space charges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Put 1V on the measurement electrode (at fixed potential)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Put 0V on all other electrodes (whatever their fixed potential)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61950" y="2971800"/>
                <a:ext cx="362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50" y="2971800"/>
                <a:ext cx="36259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40073" y="2903031"/>
                <a:ext cx="1107547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73" y="2903031"/>
                <a:ext cx="1107547" cy="5068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18954" y="3533775"/>
                <a:ext cx="594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54" y="3533775"/>
                <a:ext cx="59426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002527" y="4034748"/>
                <a:ext cx="2666949" cy="765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27" y="4034748"/>
                <a:ext cx="2666949" cy="7658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78029" y="4943474"/>
                <a:ext cx="473142" cy="430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29" y="4943474"/>
                <a:ext cx="473142" cy="430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-1" y="6416417"/>
            <a:ext cx="6629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* </a:t>
            </a:r>
            <a:r>
              <a:rPr lang="fr-FR" sz="1600" dirty="0" err="1" smtClean="0"/>
              <a:t>Induced</a:t>
            </a:r>
            <a:r>
              <a:rPr lang="fr-FR" sz="1600" dirty="0" smtClean="0"/>
              <a:t>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= </a:t>
            </a:r>
            <a:r>
              <a:rPr lang="fr-FR" sz="1600" b="1" dirty="0" err="1" smtClean="0"/>
              <a:t>current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generator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injected</a:t>
            </a:r>
            <a:r>
              <a:rPr lang="fr-FR" sz="1600" b="1" dirty="0" smtClean="0"/>
              <a:t> </a:t>
            </a:r>
            <a:r>
              <a:rPr lang="fr-FR" sz="1600" dirty="0" smtClean="0"/>
              <a:t>in the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electrode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0488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29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2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Current description step by step.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7700" y="1905000"/>
            <a:ext cx="70629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⓿</a:t>
            </a:r>
            <a:r>
              <a:rPr lang="en-US" dirty="0" smtClean="0"/>
              <a:t> 	: where, how many &amp; when secondary particles were created?</a:t>
            </a:r>
          </a:p>
          <a:p>
            <a:endParaRPr lang="en-US" dirty="0"/>
          </a:p>
          <a:p>
            <a:r>
              <a:rPr lang="en-US" dirty="0" smtClean="0"/>
              <a:t>❶	: compute the electric field of your detector</a:t>
            </a:r>
          </a:p>
          <a:p>
            <a:endParaRPr lang="en-US" dirty="0"/>
          </a:p>
          <a:p>
            <a:r>
              <a:rPr lang="en-US" dirty="0" smtClean="0"/>
              <a:t>❷	: transport your </a:t>
            </a:r>
            <a:r>
              <a:rPr lang="en-US" dirty="0" err="1" smtClean="0"/>
              <a:t>secondaries</a:t>
            </a:r>
            <a:r>
              <a:rPr lang="en-US" dirty="0" smtClean="0"/>
              <a:t> in the electric field</a:t>
            </a:r>
          </a:p>
          <a:p>
            <a:endParaRPr lang="en-US" dirty="0"/>
          </a:p>
          <a:p>
            <a:r>
              <a:rPr lang="en-US" dirty="0" smtClean="0"/>
              <a:t>①	: compute </a:t>
            </a:r>
            <a:r>
              <a:rPr lang="en-US" dirty="0" err="1" smtClean="0"/>
              <a:t>Ramo’s</a:t>
            </a:r>
            <a:r>
              <a:rPr lang="en-US" dirty="0" smtClean="0"/>
              <a:t> virtual field</a:t>
            </a:r>
          </a:p>
          <a:p>
            <a:endParaRPr lang="en-US" dirty="0"/>
          </a:p>
          <a:p>
            <a:r>
              <a:rPr lang="en-US" dirty="0" smtClean="0"/>
              <a:t>②	: compute resulting current generator induced in your detector </a:t>
            </a:r>
          </a:p>
          <a:p>
            <a:r>
              <a:rPr lang="en-US" dirty="0"/>
              <a:t>	</a:t>
            </a:r>
            <a:r>
              <a:rPr lang="en-US" dirty="0" smtClean="0"/>
              <a:t>on measuring electrodes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06657" y="5645666"/>
            <a:ext cx="218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time for examples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62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Introduction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368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what it should be (I think)!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619508"/>
            <a:ext cx="791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 more </a:t>
            </a:r>
            <a:r>
              <a:rPr lang="fr-FR" sz="2400" b="1" dirty="0" err="1" smtClean="0"/>
              <a:t>elaborate</a:t>
            </a:r>
            <a:r>
              <a:rPr lang="fr-FR" sz="2400" b="1" dirty="0" smtClean="0"/>
              <a:t> one… The </a:t>
            </a:r>
            <a:r>
              <a:rPr lang="fr-FR" sz="2400" b="1" dirty="0" err="1" smtClean="0"/>
              <a:t>knowledge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driven</a:t>
            </a:r>
            <a:r>
              <a:rPr lang="fr-FR" sz="2400" b="1" dirty="0" smtClean="0"/>
              <a:t> point of </a:t>
            </a:r>
            <a:r>
              <a:rPr lang="fr-FR" sz="2400" b="1" dirty="0" err="1" smtClean="0"/>
              <a:t>view</a:t>
            </a:r>
            <a:r>
              <a:rPr lang="fr-FR" sz="2400" b="1" dirty="0" smtClean="0"/>
              <a:t>: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774623" y="234888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627784" y="2276872"/>
            <a:ext cx="2527352" cy="5133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40"/>
          <p:cNvSpPr txBox="1"/>
          <p:nvPr/>
        </p:nvSpPr>
        <p:spPr>
          <a:xfrm>
            <a:off x="323528" y="5517232"/>
            <a:ext cx="667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This </a:t>
            </a:r>
            <a:r>
              <a:rPr lang="fr-FR" sz="2400" b="1" dirty="0" err="1" smtClean="0"/>
              <a:t>way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Your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knowledge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will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apply</a:t>
            </a:r>
            <a:r>
              <a:rPr lang="fr-FR" sz="2400" b="1" dirty="0" smtClean="0"/>
              <a:t> to all </a:t>
            </a:r>
            <a:r>
              <a:rPr lang="fr-FR" sz="2400" b="1" dirty="0" err="1" smtClean="0"/>
              <a:t>kind</a:t>
            </a:r>
            <a:r>
              <a:rPr lang="fr-FR" sz="2400" b="1" dirty="0" smtClean="0"/>
              <a:t> of 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detectors, </a:t>
            </a:r>
            <a:r>
              <a:rPr lang="fr-FR" sz="2400" b="1" dirty="0" err="1" smtClean="0"/>
              <a:t>electronics</a:t>
            </a:r>
            <a:r>
              <a:rPr lang="fr-FR" sz="2400" b="1" dirty="0" smtClean="0"/>
              <a:t>, and </a:t>
            </a:r>
            <a:r>
              <a:rPr lang="fr-FR" sz="2400" b="1" dirty="0" err="1" smtClean="0"/>
              <a:t>even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problem</a:t>
            </a:r>
            <a:r>
              <a:rPr lang="fr-FR" sz="2400" b="1" dirty="0" smtClean="0"/>
              <a:t>…  </a:t>
            </a:r>
            <a:endParaRPr lang="en-US" sz="2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774623" y="3159552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627784" y="3087544"/>
            <a:ext cx="2527352" cy="5133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ZoneTexte 43"/>
          <p:cNvSpPr txBox="1"/>
          <p:nvPr/>
        </p:nvSpPr>
        <p:spPr>
          <a:xfrm>
            <a:off x="2774623" y="3959768"/>
            <a:ext cx="208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Processing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2627784" y="3887760"/>
            <a:ext cx="2527352" cy="5133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2774623" y="472514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2627784" y="4653136"/>
            <a:ext cx="2527352" cy="5133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èche droite rayée 47"/>
          <p:cNvSpPr/>
          <p:nvPr/>
        </p:nvSpPr>
        <p:spPr>
          <a:xfrm rot="5400000">
            <a:off x="3747444" y="2691500"/>
            <a:ext cx="288032" cy="504056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èche droite rayée 48"/>
          <p:cNvSpPr/>
          <p:nvPr/>
        </p:nvSpPr>
        <p:spPr>
          <a:xfrm rot="5400000">
            <a:off x="3747444" y="3492880"/>
            <a:ext cx="288032" cy="504056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èche droite rayée 49"/>
          <p:cNvSpPr/>
          <p:nvPr/>
        </p:nvSpPr>
        <p:spPr>
          <a:xfrm rot="5400000">
            <a:off x="3765446" y="4275094"/>
            <a:ext cx="252028" cy="504056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à coins arrondis 50"/>
          <p:cNvSpPr/>
          <p:nvPr/>
        </p:nvSpPr>
        <p:spPr>
          <a:xfrm>
            <a:off x="75391" y="2276872"/>
            <a:ext cx="1904321" cy="666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à coins arrondis 51"/>
          <p:cNvSpPr/>
          <p:nvPr/>
        </p:nvSpPr>
        <p:spPr>
          <a:xfrm>
            <a:off x="75391" y="4527122"/>
            <a:ext cx="1904321" cy="6529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èche droite rayée 52"/>
          <p:cNvSpPr/>
          <p:nvPr/>
        </p:nvSpPr>
        <p:spPr>
          <a:xfrm>
            <a:off x="1979712" y="2262585"/>
            <a:ext cx="576064" cy="504056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èche droite rayée 53"/>
          <p:cNvSpPr/>
          <p:nvPr/>
        </p:nvSpPr>
        <p:spPr>
          <a:xfrm rot="10800000">
            <a:off x="2051720" y="4666759"/>
            <a:ext cx="576064" cy="504056"/>
          </a:xfrm>
          <a:prstGeom prst="striped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383320" y="2297197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physics</a:t>
            </a:r>
          </a:p>
          <a:p>
            <a:pPr algn="ctr"/>
            <a:r>
              <a:rPr lang="en-US" dirty="0" smtClean="0"/>
              <a:t>we know</a:t>
            </a:r>
            <a:endParaRPr lang="en-US" dirty="0"/>
          </a:p>
        </p:txBody>
      </p:sp>
      <p:sp>
        <p:nvSpPr>
          <p:cNvPr id="55" name="ZoneTexte 54"/>
          <p:cNvSpPr txBox="1"/>
          <p:nvPr/>
        </p:nvSpPr>
        <p:spPr>
          <a:xfrm>
            <a:off x="383320" y="4527122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physics</a:t>
            </a:r>
          </a:p>
          <a:p>
            <a:pPr algn="ctr"/>
            <a:r>
              <a:rPr lang="en-US" dirty="0" smtClean="0"/>
              <a:t>we search</a:t>
            </a:r>
            <a:endParaRPr lang="en-US" dirty="0"/>
          </a:p>
        </p:txBody>
      </p:sp>
      <p:grpSp>
        <p:nvGrpSpPr>
          <p:cNvPr id="56" name="Groupe 55"/>
          <p:cNvGrpSpPr/>
          <p:nvPr/>
        </p:nvGrpSpPr>
        <p:grpSpPr>
          <a:xfrm>
            <a:off x="5919530" y="3251809"/>
            <a:ext cx="3134220" cy="1149299"/>
            <a:chOff x="421137" y="3236159"/>
            <a:chExt cx="8275554" cy="3034595"/>
          </a:xfrm>
        </p:grpSpPr>
        <p:sp>
          <p:nvSpPr>
            <p:cNvPr id="57" name="ZoneTexte 56"/>
            <p:cNvSpPr txBox="1"/>
            <p:nvPr/>
          </p:nvSpPr>
          <p:spPr>
            <a:xfrm>
              <a:off x="892269" y="4443500"/>
              <a:ext cx="1757355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scintillators</a:t>
              </a:r>
              <a:endParaRPr lang="en-US" sz="800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509773" y="3861049"/>
              <a:ext cx="1537262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PM tubes</a:t>
              </a:r>
              <a:endParaRPr lang="en-US" sz="80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99078" y="4628166"/>
              <a:ext cx="1054750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APDs</a:t>
              </a:r>
              <a:endParaRPr lang="en-US" sz="800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384524" y="3934935"/>
              <a:ext cx="1249447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MPPCs</a:t>
              </a:r>
              <a:endParaRPr lang="en-US" sz="8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4167857" y="4258834"/>
              <a:ext cx="805033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ICs</a:t>
              </a:r>
              <a:endParaRPr lang="en-US" sz="800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157659" y="4018751"/>
              <a:ext cx="1126706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GEMs</a:t>
              </a:r>
              <a:endParaRPr lang="en-US" sz="8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745394" y="4812832"/>
              <a:ext cx="1351031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MWPCs</a:t>
              </a:r>
              <a:endParaRPr lang="en-US" sz="8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3494883" y="5332566"/>
              <a:ext cx="1173261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PPACs</a:t>
              </a:r>
              <a:endParaRPr lang="en-US" sz="8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473765" y="3884950"/>
              <a:ext cx="1956284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</a:t>
              </a:r>
              <a:r>
                <a:rPr lang="en-US" sz="800" dirty="0" smtClean="0"/>
                <a:t>reamplifiers</a:t>
              </a:r>
              <a:endParaRPr lang="en-US" sz="800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076989" y="5134793"/>
              <a:ext cx="2523447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Shaping amplifiers</a:t>
              </a:r>
              <a:endParaRPr lang="en-US" sz="8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851800" y="4628166"/>
              <a:ext cx="1084381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QDCs</a:t>
              </a:r>
              <a:endParaRPr lang="en-US" sz="800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7637706" y="5701898"/>
              <a:ext cx="1058985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A</a:t>
              </a:r>
              <a:r>
                <a:rPr lang="en-US" sz="800" dirty="0" smtClean="0"/>
                <a:t>DCs</a:t>
              </a:r>
              <a:endParaRPr lang="en-US" sz="80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784835" y="5681868"/>
              <a:ext cx="1033590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TDCs</a:t>
              </a:r>
              <a:endParaRPr lang="en-US" sz="8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034948" y="3420825"/>
              <a:ext cx="1363728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Triggers</a:t>
              </a:r>
              <a:endParaRPr lang="en-US" sz="800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609041" y="4388084"/>
              <a:ext cx="2438796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 smtClean="0"/>
                <a:t>Coïncidence</a:t>
              </a:r>
              <a:r>
                <a:rPr lang="en-US" sz="800" dirty="0" smtClean="0"/>
                <a:t> units</a:t>
              </a:r>
              <a:endParaRPr lang="en-US" sz="8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421137" y="5005549"/>
              <a:ext cx="2239864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µchannel plates</a:t>
              </a:r>
              <a:endParaRPr lang="en-US" sz="8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3917342" y="3506503"/>
              <a:ext cx="1008195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TPCs</a:t>
              </a:r>
              <a:endParaRPr lang="en-US" sz="8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719116" y="3236159"/>
              <a:ext cx="2134053" cy="56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Prop. Counters</a:t>
              </a:r>
              <a:endParaRPr lang="en-US" sz="800" dirty="0"/>
            </a:p>
          </p:txBody>
        </p:sp>
      </p:grpSp>
      <p:sp>
        <p:nvSpPr>
          <p:cNvPr id="75" name="Nuage 74"/>
          <p:cNvSpPr/>
          <p:nvPr/>
        </p:nvSpPr>
        <p:spPr>
          <a:xfrm>
            <a:off x="5619172" y="2943528"/>
            <a:ext cx="3777364" cy="2150948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ZoneTexte 75"/>
          <p:cNvSpPr txBox="1"/>
          <p:nvPr/>
        </p:nvSpPr>
        <p:spPr>
          <a:xfrm>
            <a:off x="6394578" y="4343593"/>
            <a:ext cx="10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67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76300" y="2334050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From</a:t>
            </a:r>
            <a:r>
              <a:rPr lang="fr-FR" sz="3200" b="1" dirty="0"/>
              <a:t> quanta description</a:t>
            </a:r>
          </a:p>
          <a:p>
            <a:r>
              <a:rPr lang="fr-FR" sz="3200" b="1" dirty="0"/>
              <a:t>to </a:t>
            </a:r>
            <a:r>
              <a:rPr lang="fr-FR" sz="3200" b="1" dirty="0" err="1"/>
              <a:t>current</a:t>
            </a:r>
            <a:r>
              <a:rPr lang="fr-FR" sz="3200" b="1" dirty="0"/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63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Ramo-Shocley</a:t>
            </a:r>
            <a:r>
              <a:rPr lang="en-US" b="1" dirty="0" smtClean="0">
                <a:solidFill>
                  <a:schemeClr val="bg1"/>
                </a:solidFill>
              </a:rPr>
              <a:t> Theorem…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cookbook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578348" y="2334051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876300" y="2528668"/>
            <a:ext cx="378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HpGe</a:t>
            </a:r>
            <a:r>
              <a:rPr lang="en-US" sz="2400" dirty="0" smtClean="0"/>
              <a:t> in planar configuration</a:t>
            </a:r>
            <a:endParaRPr lang="en-US" sz="2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76300" y="4493050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droite 18"/>
          <p:cNvSpPr/>
          <p:nvPr/>
        </p:nvSpPr>
        <p:spPr>
          <a:xfrm>
            <a:off x="5578348" y="4493051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76300" y="4512954"/>
            <a:ext cx="3767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Measuring electrons capture</a:t>
            </a:r>
          </a:p>
          <a:p>
            <a:r>
              <a:rPr lang="en-US" sz="2400" dirty="0" smtClean="0"/>
              <a:t>In the air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604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From</a:t>
            </a:r>
            <a:r>
              <a:rPr lang="fr-FR" sz="3200" b="1" dirty="0"/>
              <a:t> quanta description</a:t>
            </a:r>
          </a:p>
          <a:p>
            <a:r>
              <a:rPr lang="fr-FR" sz="3200" b="1" dirty="0"/>
              <a:t>to </a:t>
            </a:r>
            <a:r>
              <a:rPr lang="fr-FR" sz="3200" b="1" dirty="0" err="1"/>
              <a:t>current</a:t>
            </a:r>
            <a:r>
              <a:rPr lang="fr-FR" sz="3200" b="1" dirty="0"/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63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Ramo-Shocley</a:t>
            </a:r>
            <a:r>
              <a:rPr lang="en-US" b="1" dirty="0" smtClean="0">
                <a:solidFill>
                  <a:schemeClr val="bg1"/>
                </a:solidFill>
              </a:rPr>
              <a:t> Theorem…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cookbook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6000" y="1329893"/>
            <a:ext cx="7277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Nuclear detectors are current generators </a:t>
            </a:r>
            <a:r>
              <a:rPr lang="en-US" sz="2400" dirty="0" smtClean="0"/>
              <a:t>(also known as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high impedance sensors)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16000" y="2160890"/>
            <a:ext cx="7299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 how to compute the current induced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by an incident particle (just follow the cookbook!)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16000" y="4718903"/>
            <a:ext cx="5721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will have to learn HOW to process these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current generators…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16000" y="5549900"/>
            <a:ext cx="7003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the moment, let’s try to understand some tricks of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high-impedance sensors…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4277061234"/>
              </p:ext>
            </p:extLst>
          </p:nvPr>
        </p:nvGraphicFramePr>
        <p:xfrm>
          <a:off x="3098641" y="2160890"/>
          <a:ext cx="5216858" cy="347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75855" y="3620778"/>
            <a:ext cx="188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families 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232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82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Detectors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876300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élogramme 9"/>
          <p:cNvSpPr/>
          <p:nvPr/>
        </p:nvSpPr>
        <p:spPr>
          <a:xfrm>
            <a:off x="876300" y="2489200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005262"/>
            <a:ext cx="3651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arallélogramme 10"/>
          <p:cNvSpPr/>
          <p:nvPr/>
        </p:nvSpPr>
        <p:spPr>
          <a:xfrm>
            <a:off x="1419223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élogramme 11"/>
          <p:cNvSpPr/>
          <p:nvPr/>
        </p:nvSpPr>
        <p:spPr>
          <a:xfrm>
            <a:off x="1971671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élogramme 12"/>
          <p:cNvSpPr/>
          <p:nvPr/>
        </p:nvSpPr>
        <p:spPr>
          <a:xfrm>
            <a:off x="2519358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élogramme 13"/>
          <p:cNvSpPr/>
          <p:nvPr/>
        </p:nvSpPr>
        <p:spPr>
          <a:xfrm>
            <a:off x="3071805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475375" y="2066270"/>
            <a:ext cx="45611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We are now able to express </a:t>
            </a:r>
          </a:p>
          <a:p>
            <a:pPr algn="r"/>
            <a:r>
              <a:rPr lang="en-US" sz="2400" dirty="0" err="1" smtClean="0"/>
              <a:t>Ramo’s</a:t>
            </a:r>
            <a:r>
              <a:rPr lang="en-US" sz="2400" dirty="0" smtClean="0"/>
              <a:t> current generators on </a:t>
            </a:r>
          </a:p>
          <a:p>
            <a:pPr algn="r"/>
            <a:r>
              <a:rPr lang="en-US" sz="2400" dirty="0" smtClean="0"/>
              <a:t>every electrode (supposed at fixed </a:t>
            </a:r>
          </a:p>
          <a:p>
            <a:pPr algn="r"/>
            <a:r>
              <a:rPr lang="en-US" sz="2400" dirty="0"/>
              <a:t>p</a:t>
            </a:r>
            <a:r>
              <a:rPr lang="en-US" sz="2400" dirty="0" smtClean="0"/>
              <a:t>otential) of our system,</a:t>
            </a:r>
          </a:p>
          <a:p>
            <a:pPr algn="r"/>
            <a:r>
              <a:rPr lang="en-US" sz="2400" dirty="0"/>
              <a:t>w</a:t>
            </a:r>
            <a:r>
              <a:rPr lang="en-US" sz="2400" dirty="0" smtClean="0"/>
              <a:t>hatever its complexity…  </a:t>
            </a:r>
            <a:endParaRPr lang="en-US" sz="2400" dirty="0"/>
          </a:p>
        </p:txBody>
      </p:sp>
      <p:grpSp>
        <p:nvGrpSpPr>
          <p:cNvPr id="19" name="Groupe 18"/>
          <p:cNvGrpSpPr/>
          <p:nvPr/>
        </p:nvGrpSpPr>
        <p:grpSpPr>
          <a:xfrm rot="5400000">
            <a:off x="454819" y="3246598"/>
            <a:ext cx="333375" cy="509586"/>
            <a:chOff x="6419850" y="4124325"/>
            <a:chExt cx="333375" cy="509586"/>
          </a:xfrm>
        </p:grpSpPr>
        <p:sp>
          <p:nvSpPr>
            <p:cNvPr id="15" name="Ellipse 14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1" name="Groupe 20"/>
          <p:cNvGrpSpPr/>
          <p:nvPr/>
        </p:nvGrpSpPr>
        <p:grpSpPr>
          <a:xfrm rot="5400000">
            <a:off x="454819" y="4008599"/>
            <a:ext cx="333375" cy="509586"/>
            <a:chOff x="6419850" y="4124325"/>
            <a:chExt cx="333375" cy="509586"/>
          </a:xfrm>
        </p:grpSpPr>
        <p:sp>
          <p:nvSpPr>
            <p:cNvPr id="22" name="Ellipse 21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Groupe 24"/>
          <p:cNvGrpSpPr/>
          <p:nvPr/>
        </p:nvGrpSpPr>
        <p:grpSpPr>
          <a:xfrm rot="5400000">
            <a:off x="297658" y="4931570"/>
            <a:ext cx="333375" cy="509586"/>
            <a:chOff x="6419850" y="4124325"/>
            <a:chExt cx="333375" cy="509586"/>
          </a:xfrm>
        </p:grpSpPr>
        <p:sp>
          <p:nvSpPr>
            <p:cNvPr id="26" name="Ellipse 25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0" name="Forme libre 19"/>
          <p:cNvSpPr/>
          <p:nvPr/>
        </p:nvSpPr>
        <p:spPr>
          <a:xfrm>
            <a:off x="879475" y="3114675"/>
            <a:ext cx="390525" cy="381000"/>
          </a:xfrm>
          <a:custGeom>
            <a:avLst/>
            <a:gdLst>
              <a:gd name="connsiteX0" fmla="*/ 0 w 390525"/>
              <a:gd name="connsiteY0" fmla="*/ 381000 h 381000"/>
              <a:gd name="connsiteX1" fmla="*/ 390525 w 390525"/>
              <a:gd name="connsiteY1" fmla="*/ 381000 h 381000"/>
              <a:gd name="connsiteX2" fmla="*/ 390525 w 39052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381000">
                <a:moveTo>
                  <a:pt x="0" y="381000"/>
                </a:moveTo>
                <a:lnTo>
                  <a:pt x="390525" y="381000"/>
                </a:lnTo>
                <a:lnTo>
                  <a:pt x="3905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orme libre 2047"/>
          <p:cNvSpPr/>
          <p:nvPr/>
        </p:nvSpPr>
        <p:spPr>
          <a:xfrm>
            <a:off x="876300" y="4276725"/>
            <a:ext cx="412750" cy="133350"/>
          </a:xfrm>
          <a:custGeom>
            <a:avLst/>
            <a:gdLst>
              <a:gd name="connsiteX0" fmla="*/ 0 w 438150"/>
              <a:gd name="connsiteY0" fmla="*/ 0 h 133350"/>
              <a:gd name="connsiteX1" fmla="*/ 438150 w 438150"/>
              <a:gd name="connsiteY1" fmla="*/ 0 h 133350"/>
              <a:gd name="connsiteX2" fmla="*/ 438150 w 43815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133350">
                <a:moveTo>
                  <a:pt x="0" y="0"/>
                </a:moveTo>
                <a:lnTo>
                  <a:pt x="438150" y="0"/>
                </a:lnTo>
                <a:lnTo>
                  <a:pt x="438150" y="133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orme libre 2048"/>
          <p:cNvSpPr/>
          <p:nvPr/>
        </p:nvSpPr>
        <p:spPr>
          <a:xfrm>
            <a:off x="709612" y="4991100"/>
            <a:ext cx="414337" cy="195263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95263">
                <a:moveTo>
                  <a:pt x="414337" y="0"/>
                </a:moveTo>
                <a:lnTo>
                  <a:pt x="95250" y="195263"/>
                </a:lnTo>
                <a:lnTo>
                  <a:pt x="0" y="190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rme libre 51"/>
          <p:cNvSpPr/>
          <p:nvPr/>
        </p:nvSpPr>
        <p:spPr>
          <a:xfrm>
            <a:off x="1790698" y="4991101"/>
            <a:ext cx="414337" cy="195263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95263">
                <a:moveTo>
                  <a:pt x="414337" y="0"/>
                </a:moveTo>
                <a:lnTo>
                  <a:pt x="95250" y="195263"/>
                </a:lnTo>
                <a:lnTo>
                  <a:pt x="0" y="190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rme libre 56"/>
          <p:cNvSpPr/>
          <p:nvPr/>
        </p:nvSpPr>
        <p:spPr>
          <a:xfrm>
            <a:off x="2894541" y="4991102"/>
            <a:ext cx="414337" cy="195263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95263">
                <a:moveTo>
                  <a:pt x="414337" y="0"/>
                </a:moveTo>
                <a:lnTo>
                  <a:pt x="95250" y="195263"/>
                </a:lnTo>
                <a:lnTo>
                  <a:pt x="0" y="190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e 57"/>
          <p:cNvGrpSpPr/>
          <p:nvPr/>
        </p:nvGrpSpPr>
        <p:grpSpPr>
          <a:xfrm rot="5400000">
            <a:off x="294488" y="5264948"/>
            <a:ext cx="333375" cy="509586"/>
            <a:chOff x="6419850" y="4124325"/>
            <a:chExt cx="333375" cy="509586"/>
          </a:xfrm>
        </p:grpSpPr>
        <p:sp>
          <p:nvSpPr>
            <p:cNvPr id="59" name="Ellipse 58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2" name="Forme libre 61"/>
          <p:cNvSpPr/>
          <p:nvPr/>
        </p:nvSpPr>
        <p:spPr>
          <a:xfrm>
            <a:off x="706995" y="4995346"/>
            <a:ext cx="937100" cy="530536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  <a:gd name="connsiteX0" fmla="*/ 352828 w 352828"/>
              <a:gd name="connsiteY0" fmla="*/ 0 h 197529"/>
              <a:gd name="connsiteX1" fmla="*/ 33741 w 352828"/>
              <a:gd name="connsiteY1" fmla="*/ 195263 h 197529"/>
              <a:gd name="connsiteX2" fmla="*/ 0 w 352828"/>
              <a:gd name="connsiteY2" fmla="*/ 197529 h 197529"/>
              <a:gd name="connsiteX0" fmla="*/ 345798 w 345798"/>
              <a:gd name="connsiteY0" fmla="*/ 0 h 195772"/>
              <a:gd name="connsiteX1" fmla="*/ 26711 w 345798"/>
              <a:gd name="connsiteY1" fmla="*/ 195263 h 195772"/>
              <a:gd name="connsiteX2" fmla="*/ 0 w 345798"/>
              <a:gd name="connsiteY2" fmla="*/ 195772 h 19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8" h="195772">
                <a:moveTo>
                  <a:pt x="345798" y="0"/>
                </a:moveTo>
                <a:lnTo>
                  <a:pt x="26711" y="195263"/>
                </a:lnTo>
                <a:lnTo>
                  <a:pt x="0" y="19577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e 62"/>
          <p:cNvGrpSpPr/>
          <p:nvPr/>
        </p:nvGrpSpPr>
        <p:grpSpPr>
          <a:xfrm rot="5400000">
            <a:off x="1387773" y="5264948"/>
            <a:ext cx="333375" cy="509586"/>
            <a:chOff x="6419850" y="4124325"/>
            <a:chExt cx="333375" cy="509586"/>
          </a:xfrm>
        </p:grpSpPr>
        <p:sp>
          <p:nvSpPr>
            <p:cNvPr id="64" name="Ellipse 63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7" name="Forme libre 66"/>
          <p:cNvSpPr/>
          <p:nvPr/>
        </p:nvSpPr>
        <p:spPr>
          <a:xfrm>
            <a:off x="1800280" y="4995346"/>
            <a:ext cx="937100" cy="530536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  <a:gd name="connsiteX0" fmla="*/ 352828 w 352828"/>
              <a:gd name="connsiteY0" fmla="*/ 0 h 197529"/>
              <a:gd name="connsiteX1" fmla="*/ 33741 w 352828"/>
              <a:gd name="connsiteY1" fmla="*/ 195263 h 197529"/>
              <a:gd name="connsiteX2" fmla="*/ 0 w 352828"/>
              <a:gd name="connsiteY2" fmla="*/ 197529 h 197529"/>
              <a:gd name="connsiteX0" fmla="*/ 345798 w 345798"/>
              <a:gd name="connsiteY0" fmla="*/ 0 h 195772"/>
              <a:gd name="connsiteX1" fmla="*/ 26711 w 345798"/>
              <a:gd name="connsiteY1" fmla="*/ 195263 h 195772"/>
              <a:gd name="connsiteX2" fmla="*/ 0 w 345798"/>
              <a:gd name="connsiteY2" fmla="*/ 195772 h 19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8" h="195772">
                <a:moveTo>
                  <a:pt x="345798" y="0"/>
                </a:moveTo>
                <a:lnTo>
                  <a:pt x="26711" y="195263"/>
                </a:lnTo>
                <a:lnTo>
                  <a:pt x="0" y="19577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e 47"/>
          <p:cNvGrpSpPr/>
          <p:nvPr/>
        </p:nvGrpSpPr>
        <p:grpSpPr>
          <a:xfrm rot="5400000">
            <a:off x="1378744" y="4931571"/>
            <a:ext cx="333375" cy="509586"/>
            <a:chOff x="6419850" y="4124325"/>
            <a:chExt cx="333375" cy="509586"/>
          </a:xfrm>
        </p:grpSpPr>
        <p:sp>
          <p:nvSpPr>
            <p:cNvPr id="50" name="Ellipse 49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e 67"/>
          <p:cNvGrpSpPr/>
          <p:nvPr/>
        </p:nvGrpSpPr>
        <p:grpSpPr>
          <a:xfrm rot="5400000">
            <a:off x="2478903" y="4931572"/>
            <a:ext cx="333375" cy="509586"/>
            <a:chOff x="6419850" y="4124325"/>
            <a:chExt cx="333375" cy="509586"/>
          </a:xfrm>
        </p:grpSpPr>
        <p:sp>
          <p:nvSpPr>
            <p:cNvPr id="69" name="Ellipse 68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1" name="Ellipse 70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448300" y="4540034"/>
            <a:ext cx="3548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bad, but, it’s just the beginning </a:t>
            </a:r>
          </a:p>
          <a:p>
            <a:r>
              <a:rPr lang="en-US" dirty="0"/>
              <a:t>	</a:t>
            </a:r>
            <a:r>
              <a:rPr lang="en-US" dirty="0" smtClean="0"/>
              <a:t>of the story…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7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Detectors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Parallélogramme 10"/>
          <p:cNvSpPr/>
          <p:nvPr/>
        </p:nvSpPr>
        <p:spPr>
          <a:xfrm>
            <a:off x="889000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élogramme 11"/>
          <p:cNvSpPr/>
          <p:nvPr/>
        </p:nvSpPr>
        <p:spPr>
          <a:xfrm>
            <a:off x="889000" y="2489200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005262"/>
            <a:ext cx="3651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arallélogramme 13"/>
          <p:cNvSpPr/>
          <p:nvPr/>
        </p:nvSpPr>
        <p:spPr>
          <a:xfrm>
            <a:off x="1431923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élogramme 14"/>
          <p:cNvSpPr/>
          <p:nvPr/>
        </p:nvSpPr>
        <p:spPr>
          <a:xfrm>
            <a:off x="1984371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élogramme 15"/>
          <p:cNvSpPr/>
          <p:nvPr/>
        </p:nvSpPr>
        <p:spPr>
          <a:xfrm>
            <a:off x="2532058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élogramme 16"/>
          <p:cNvSpPr/>
          <p:nvPr/>
        </p:nvSpPr>
        <p:spPr>
          <a:xfrm>
            <a:off x="3084505" y="4343400"/>
            <a:ext cx="146101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e 17"/>
          <p:cNvGrpSpPr/>
          <p:nvPr/>
        </p:nvGrpSpPr>
        <p:grpSpPr>
          <a:xfrm rot="5400000">
            <a:off x="467519" y="3246598"/>
            <a:ext cx="333375" cy="509586"/>
            <a:chOff x="6419850" y="4124325"/>
            <a:chExt cx="333375" cy="509586"/>
          </a:xfrm>
        </p:grpSpPr>
        <p:sp>
          <p:nvSpPr>
            <p:cNvPr id="19" name="Ellipse 18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2" name="Groupe 21"/>
          <p:cNvGrpSpPr/>
          <p:nvPr/>
        </p:nvGrpSpPr>
        <p:grpSpPr>
          <a:xfrm rot="5400000">
            <a:off x="467519" y="4008599"/>
            <a:ext cx="333375" cy="509586"/>
            <a:chOff x="6419850" y="4124325"/>
            <a:chExt cx="333375" cy="509586"/>
          </a:xfrm>
        </p:grpSpPr>
        <p:sp>
          <p:nvSpPr>
            <p:cNvPr id="23" name="Ellipse 22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e 25"/>
          <p:cNvGrpSpPr/>
          <p:nvPr/>
        </p:nvGrpSpPr>
        <p:grpSpPr>
          <a:xfrm rot="5400000">
            <a:off x="310358" y="4931570"/>
            <a:ext cx="333375" cy="509586"/>
            <a:chOff x="6419850" y="4124325"/>
            <a:chExt cx="333375" cy="509586"/>
          </a:xfrm>
        </p:grpSpPr>
        <p:sp>
          <p:nvSpPr>
            <p:cNvPr id="27" name="Ellipse 26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" name="Forme libre 29"/>
          <p:cNvSpPr/>
          <p:nvPr/>
        </p:nvSpPr>
        <p:spPr>
          <a:xfrm>
            <a:off x="892175" y="3114675"/>
            <a:ext cx="390525" cy="381000"/>
          </a:xfrm>
          <a:custGeom>
            <a:avLst/>
            <a:gdLst>
              <a:gd name="connsiteX0" fmla="*/ 0 w 390525"/>
              <a:gd name="connsiteY0" fmla="*/ 381000 h 381000"/>
              <a:gd name="connsiteX1" fmla="*/ 390525 w 390525"/>
              <a:gd name="connsiteY1" fmla="*/ 381000 h 381000"/>
              <a:gd name="connsiteX2" fmla="*/ 390525 w 39052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381000">
                <a:moveTo>
                  <a:pt x="0" y="381000"/>
                </a:moveTo>
                <a:lnTo>
                  <a:pt x="390525" y="381000"/>
                </a:lnTo>
                <a:lnTo>
                  <a:pt x="3905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e libre 30"/>
          <p:cNvSpPr/>
          <p:nvPr/>
        </p:nvSpPr>
        <p:spPr>
          <a:xfrm>
            <a:off x="889000" y="4276725"/>
            <a:ext cx="412750" cy="133350"/>
          </a:xfrm>
          <a:custGeom>
            <a:avLst/>
            <a:gdLst>
              <a:gd name="connsiteX0" fmla="*/ 0 w 438150"/>
              <a:gd name="connsiteY0" fmla="*/ 0 h 133350"/>
              <a:gd name="connsiteX1" fmla="*/ 438150 w 438150"/>
              <a:gd name="connsiteY1" fmla="*/ 0 h 133350"/>
              <a:gd name="connsiteX2" fmla="*/ 438150 w 43815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133350">
                <a:moveTo>
                  <a:pt x="0" y="0"/>
                </a:moveTo>
                <a:lnTo>
                  <a:pt x="438150" y="0"/>
                </a:lnTo>
                <a:lnTo>
                  <a:pt x="438150" y="133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rme libre 31"/>
          <p:cNvSpPr/>
          <p:nvPr/>
        </p:nvSpPr>
        <p:spPr>
          <a:xfrm>
            <a:off x="722312" y="4991100"/>
            <a:ext cx="414337" cy="195263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95263">
                <a:moveTo>
                  <a:pt x="414337" y="0"/>
                </a:moveTo>
                <a:lnTo>
                  <a:pt x="95250" y="195263"/>
                </a:lnTo>
                <a:lnTo>
                  <a:pt x="0" y="190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rme libre 32"/>
          <p:cNvSpPr/>
          <p:nvPr/>
        </p:nvSpPr>
        <p:spPr>
          <a:xfrm>
            <a:off x="1803398" y="4991101"/>
            <a:ext cx="414337" cy="195263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95263">
                <a:moveTo>
                  <a:pt x="414337" y="0"/>
                </a:moveTo>
                <a:lnTo>
                  <a:pt x="95250" y="195263"/>
                </a:lnTo>
                <a:lnTo>
                  <a:pt x="0" y="190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rme libre 33"/>
          <p:cNvSpPr/>
          <p:nvPr/>
        </p:nvSpPr>
        <p:spPr>
          <a:xfrm>
            <a:off x="2907241" y="4991102"/>
            <a:ext cx="414337" cy="195263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95263">
                <a:moveTo>
                  <a:pt x="414337" y="0"/>
                </a:moveTo>
                <a:lnTo>
                  <a:pt x="95250" y="195263"/>
                </a:lnTo>
                <a:lnTo>
                  <a:pt x="0" y="190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e 34"/>
          <p:cNvGrpSpPr/>
          <p:nvPr/>
        </p:nvGrpSpPr>
        <p:grpSpPr>
          <a:xfrm rot="5400000">
            <a:off x="307188" y="5264948"/>
            <a:ext cx="333375" cy="509586"/>
            <a:chOff x="6419850" y="4124325"/>
            <a:chExt cx="333375" cy="509586"/>
          </a:xfrm>
        </p:grpSpPr>
        <p:sp>
          <p:nvSpPr>
            <p:cNvPr id="36" name="Ellipse 35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9" name="Forme libre 38"/>
          <p:cNvSpPr/>
          <p:nvPr/>
        </p:nvSpPr>
        <p:spPr>
          <a:xfrm>
            <a:off x="719695" y="4995346"/>
            <a:ext cx="937100" cy="530536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  <a:gd name="connsiteX0" fmla="*/ 352828 w 352828"/>
              <a:gd name="connsiteY0" fmla="*/ 0 h 197529"/>
              <a:gd name="connsiteX1" fmla="*/ 33741 w 352828"/>
              <a:gd name="connsiteY1" fmla="*/ 195263 h 197529"/>
              <a:gd name="connsiteX2" fmla="*/ 0 w 352828"/>
              <a:gd name="connsiteY2" fmla="*/ 197529 h 197529"/>
              <a:gd name="connsiteX0" fmla="*/ 345798 w 345798"/>
              <a:gd name="connsiteY0" fmla="*/ 0 h 195772"/>
              <a:gd name="connsiteX1" fmla="*/ 26711 w 345798"/>
              <a:gd name="connsiteY1" fmla="*/ 195263 h 195772"/>
              <a:gd name="connsiteX2" fmla="*/ 0 w 345798"/>
              <a:gd name="connsiteY2" fmla="*/ 195772 h 19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8" h="195772">
                <a:moveTo>
                  <a:pt x="345798" y="0"/>
                </a:moveTo>
                <a:lnTo>
                  <a:pt x="26711" y="195263"/>
                </a:lnTo>
                <a:lnTo>
                  <a:pt x="0" y="19577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e 39"/>
          <p:cNvGrpSpPr/>
          <p:nvPr/>
        </p:nvGrpSpPr>
        <p:grpSpPr>
          <a:xfrm rot="5400000">
            <a:off x="1400473" y="5264948"/>
            <a:ext cx="333375" cy="509586"/>
            <a:chOff x="6419850" y="4124325"/>
            <a:chExt cx="333375" cy="509586"/>
          </a:xfrm>
        </p:grpSpPr>
        <p:sp>
          <p:nvSpPr>
            <p:cNvPr id="41" name="Ellipse 40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Forme libre 43"/>
          <p:cNvSpPr/>
          <p:nvPr/>
        </p:nvSpPr>
        <p:spPr>
          <a:xfrm>
            <a:off x="1812980" y="4995346"/>
            <a:ext cx="937100" cy="530536"/>
          </a:xfrm>
          <a:custGeom>
            <a:avLst/>
            <a:gdLst>
              <a:gd name="connsiteX0" fmla="*/ 390525 w 390525"/>
              <a:gd name="connsiteY0" fmla="*/ 0 h 233363"/>
              <a:gd name="connsiteX1" fmla="*/ 95250 w 390525"/>
              <a:gd name="connsiteY1" fmla="*/ 233363 h 233363"/>
              <a:gd name="connsiteX2" fmla="*/ 0 w 390525"/>
              <a:gd name="connsiteY2" fmla="*/ 228600 h 233363"/>
              <a:gd name="connsiteX0" fmla="*/ 414337 w 414337"/>
              <a:gd name="connsiteY0" fmla="*/ 0 h 195263"/>
              <a:gd name="connsiteX1" fmla="*/ 95250 w 414337"/>
              <a:gd name="connsiteY1" fmla="*/ 195263 h 195263"/>
              <a:gd name="connsiteX2" fmla="*/ 0 w 414337"/>
              <a:gd name="connsiteY2" fmla="*/ 190500 h 195263"/>
              <a:gd name="connsiteX0" fmla="*/ 352828 w 352828"/>
              <a:gd name="connsiteY0" fmla="*/ 0 h 197529"/>
              <a:gd name="connsiteX1" fmla="*/ 33741 w 352828"/>
              <a:gd name="connsiteY1" fmla="*/ 195263 h 197529"/>
              <a:gd name="connsiteX2" fmla="*/ 0 w 352828"/>
              <a:gd name="connsiteY2" fmla="*/ 197529 h 197529"/>
              <a:gd name="connsiteX0" fmla="*/ 345798 w 345798"/>
              <a:gd name="connsiteY0" fmla="*/ 0 h 195772"/>
              <a:gd name="connsiteX1" fmla="*/ 26711 w 345798"/>
              <a:gd name="connsiteY1" fmla="*/ 195263 h 195772"/>
              <a:gd name="connsiteX2" fmla="*/ 0 w 345798"/>
              <a:gd name="connsiteY2" fmla="*/ 195772 h 19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98" h="195772">
                <a:moveTo>
                  <a:pt x="345798" y="0"/>
                </a:moveTo>
                <a:lnTo>
                  <a:pt x="26711" y="195263"/>
                </a:lnTo>
                <a:lnTo>
                  <a:pt x="0" y="19577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e 44"/>
          <p:cNvGrpSpPr/>
          <p:nvPr/>
        </p:nvGrpSpPr>
        <p:grpSpPr>
          <a:xfrm rot="5400000">
            <a:off x="1391444" y="4931571"/>
            <a:ext cx="333375" cy="509586"/>
            <a:chOff x="6419850" y="4124325"/>
            <a:chExt cx="333375" cy="509586"/>
          </a:xfrm>
        </p:grpSpPr>
        <p:sp>
          <p:nvSpPr>
            <p:cNvPr id="46" name="Ellipse 45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Ellipse 47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e 48"/>
          <p:cNvGrpSpPr/>
          <p:nvPr/>
        </p:nvGrpSpPr>
        <p:grpSpPr>
          <a:xfrm rot="5400000">
            <a:off x="2491603" y="4931572"/>
            <a:ext cx="333375" cy="509586"/>
            <a:chOff x="6419850" y="4124325"/>
            <a:chExt cx="333375" cy="509586"/>
          </a:xfrm>
        </p:grpSpPr>
        <p:sp>
          <p:nvSpPr>
            <p:cNvPr id="50" name="Ellipse 49"/>
            <p:cNvSpPr/>
            <p:nvPr/>
          </p:nvSpPr>
          <p:spPr>
            <a:xfrm>
              <a:off x="6419850" y="4300536"/>
              <a:ext cx="333375" cy="3333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V="1">
              <a:off x="6586537" y="4162425"/>
              <a:ext cx="0" cy="433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Ellipse 51"/>
            <p:cNvSpPr/>
            <p:nvPr/>
          </p:nvSpPr>
          <p:spPr>
            <a:xfrm>
              <a:off x="6419850" y="4124325"/>
              <a:ext cx="333375" cy="3333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4870181" y="1901208"/>
            <a:ext cx="42913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have to add capacitances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between electrodes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nd from electrodes to ground</a:t>
            </a:r>
          </a:p>
          <a:p>
            <a:endParaRPr lang="en-US" sz="2400" dirty="0"/>
          </a:p>
          <a:p>
            <a:r>
              <a:rPr lang="en-US" sz="2400" dirty="0" smtClean="0"/>
              <a:t>For instance :</a:t>
            </a:r>
            <a:endParaRPr lang="en-US" sz="2400" dirty="0"/>
          </a:p>
        </p:txBody>
      </p:sp>
      <p:grpSp>
        <p:nvGrpSpPr>
          <p:cNvPr id="2049" name="Groupe 2048"/>
          <p:cNvGrpSpPr/>
          <p:nvPr/>
        </p:nvGrpSpPr>
        <p:grpSpPr>
          <a:xfrm>
            <a:off x="4511158" y="3305175"/>
            <a:ext cx="432048" cy="104775"/>
            <a:chOff x="4572000" y="3400425"/>
            <a:chExt cx="432048" cy="104775"/>
          </a:xfrm>
        </p:grpSpPr>
        <p:cxnSp>
          <p:nvCxnSpPr>
            <p:cNvPr id="2048" name="Connecteur droit 2047"/>
            <p:cNvCxnSpPr/>
            <p:nvPr/>
          </p:nvCxnSpPr>
          <p:spPr>
            <a:xfrm>
              <a:off x="4572000" y="3400425"/>
              <a:ext cx="432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4572000" y="3505200"/>
              <a:ext cx="432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4511158" y="4206242"/>
            <a:ext cx="432048" cy="104775"/>
            <a:chOff x="4572000" y="3400425"/>
            <a:chExt cx="432048" cy="104775"/>
          </a:xfrm>
        </p:grpSpPr>
        <p:cxnSp>
          <p:nvCxnSpPr>
            <p:cNvPr id="59" name="Connecteur droit 58"/>
            <p:cNvCxnSpPr/>
            <p:nvPr/>
          </p:nvCxnSpPr>
          <p:spPr>
            <a:xfrm>
              <a:off x="4572000" y="3400425"/>
              <a:ext cx="432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572000" y="3505200"/>
              <a:ext cx="432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4511158" y="4629149"/>
            <a:ext cx="432048" cy="104775"/>
            <a:chOff x="4572000" y="3400425"/>
            <a:chExt cx="432048" cy="104775"/>
          </a:xfrm>
        </p:grpSpPr>
        <p:cxnSp>
          <p:nvCxnSpPr>
            <p:cNvPr id="62" name="Connecteur droit 61"/>
            <p:cNvCxnSpPr/>
            <p:nvPr/>
          </p:nvCxnSpPr>
          <p:spPr>
            <a:xfrm>
              <a:off x="4572000" y="3400425"/>
              <a:ext cx="432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4572000" y="3505200"/>
              <a:ext cx="4320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051" name="Forme libre 2050"/>
          <p:cNvSpPr/>
          <p:nvPr/>
        </p:nvSpPr>
        <p:spPr>
          <a:xfrm>
            <a:off x="4330701" y="2590800"/>
            <a:ext cx="390524" cy="704850"/>
          </a:xfrm>
          <a:custGeom>
            <a:avLst/>
            <a:gdLst>
              <a:gd name="connsiteX0" fmla="*/ 438150 w 438150"/>
              <a:gd name="connsiteY0" fmla="*/ 647700 h 647700"/>
              <a:gd name="connsiteX1" fmla="*/ 438150 w 438150"/>
              <a:gd name="connsiteY1" fmla="*/ 0 h 647700"/>
              <a:gd name="connsiteX2" fmla="*/ 0 w 43815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647700">
                <a:moveTo>
                  <a:pt x="438150" y="647700"/>
                </a:moveTo>
                <a:lnTo>
                  <a:pt x="4381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orme libre 2051"/>
          <p:cNvSpPr/>
          <p:nvPr/>
        </p:nvSpPr>
        <p:spPr>
          <a:xfrm>
            <a:off x="4397375" y="3409950"/>
            <a:ext cx="329807" cy="704850"/>
          </a:xfrm>
          <a:custGeom>
            <a:avLst/>
            <a:gdLst>
              <a:gd name="connsiteX0" fmla="*/ 0 w 314325"/>
              <a:gd name="connsiteY0" fmla="*/ 704850 h 704850"/>
              <a:gd name="connsiteX1" fmla="*/ 314325 w 314325"/>
              <a:gd name="connsiteY1" fmla="*/ 704850 h 704850"/>
              <a:gd name="connsiteX2" fmla="*/ 314325 w 314325"/>
              <a:gd name="connsiteY2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704850">
                <a:moveTo>
                  <a:pt x="0" y="704850"/>
                </a:moveTo>
                <a:lnTo>
                  <a:pt x="314325" y="704850"/>
                </a:lnTo>
                <a:lnTo>
                  <a:pt x="3143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rme libre 65"/>
          <p:cNvSpPr/>
          <p:nvPr/>
        </p:nvSpPr>
        <p:spPr>
          <a:xfrm>
            <a:off x="4397375" y="4311017"/>
            <a:ext cx="329807" cy="156208"/>
          </a:xfrm>
          <a:custGeom>
            <a:avLst/>
            <a:gdLst>
              <a:gd name="connsiteX0" fmla="*/ 0 w 314325"/>
              <a:gd name="connsiteY0" fmla="*/ 704850 h 704850"/>
              <a:gd name="connsiteX1" fmla="*/ 314325 w 314325"/>
              <a:gd name="connsiteY1" fmla="*/ 704850 h 704850"/>
              <a:gd name="connsiteX2" fmla="*/ 314325 w 314325"/>
              <a:gd name="connsiteY2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704850">
                <a:moveTo>
                  <a:pt x="0" y="704850"/>
                </a:moveTo>
                <a:lnTo>
                  <a:pt x="314325" y="704850"/>
                </a:lnTo>
                <a:lnTo>
                  <a:pt x="3143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4" name="Connecteur droit 2053"/>
          <p:cNvCxnSpPr>
            <a:endCxn id="2052" idx="1"/>
          </p:cNvCxnSpPr>
          <p:nvPr/>
        </p:nvCxnSpPr>
        <p:spPr>
          <a:xfrm flipV="1">
            <a:off x="4727182" y="4114800"/>
            <a:ext cx="0" cy="91442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4727182" y="4467225"/>
            <a:ext cx="0" cy="161924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4727182" y="4733924"/>
            <a:ext cx="0" cy="35480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58" name="Rectangle 2057"/>
          <p:cNvSpPr/>
          <p:nvPr/>
        </p:nvSpPr>
        <p:spPr>
          <a:xfrm>
            <a:off x="4521274" y="5073356"/>
            <a:ext cx="421932" cy="64191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Rectangle 2058"/>
              <p:cNvSpPr/>
              <p:nvPr/>
            </p:nvSpPr>
            <p:spPr>
              <a:xfrm>
                <a:off x="6005757" y="4959962"/>
                <a:ext cx="200612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59" name="Rectangle 20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57" y="4959962"/>
                <a:ext cx="2006127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ZoneTexte 75"/>
          <p:cNvSpPr txBox="1"/>
          <p:nvPr/>
        </p:nvSpPr>
        <p:spPr>
          <a:xfrm>
            <a:off x="5353050" y="3808450"/>
            <a:ext cx="323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Vacuum permittivity = 8.8pF.m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endParaRPr lang="en-US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887651" y="4221250"/>
            <a:ext cx="273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Relative permittivity [1..12]</a:t>
            </a:r>
            <a:endParaRPr lang="en-US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6517502" y="4629149"/>
            <a:ext cx="189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Electrodes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urface</a:t>
            </a:r>
            <a:endParaRPr lang="en-US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517502" y="5942896"/>
            <a:ext cx="19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Electrodes distance</a:t>
            </a:r>
            <a:endParaRPr lang="en-US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60" name="Forme libre 2059"/>
          <p:cNvSpPr/>
          <p:nvPr/>
        </p:nvSpPr>
        <p:spPr>
          <a:xfrm>
            <a:off x="5534025" y="4219575"/>
            <a:ext cx="1171575" cy="1019175"/>
          </a:xfrm>
          <a:custGeom>
            <a:avLst/>
            <a:gdLst>
              <a:gd name="connsiteX0" fmla="*/ 0 w 1171575"/>
              <a:gd name="connsiteY0" fmla="*/ 0 h 1019175"/>
              <a:gd name="connsiteX1" fmla="*/ 352425 w 1171575"/>
              <a:gd name="connsiteY1" fmla="*/ 828675 h 1019175"/>
              <a:gd name="connsiteX2" fmla="*/ 657225 w 1171575"/>
              <a:gd name="connsiteY2" fmla="*/ 742950 h 1019175"/>
              <a:gd name="connsiteX3" fmla="*/ 1171575 w 1171575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75" h="1019175">
                <a:moveTo>
                  <a:pt x="0" y="0"/>
                </a:moveTo>
                <a:cubicBezTo>
                  <a:pt x="121444" y="352425"/>
                  <a:pt x="242888" y="704850"/>
                  <a:pt x="352425" y="828675"/>
                </a:cubicBezTo>
                <a:cubicBezTo>
                  <a:pt x="461962" y="952500"/>
                  <a:pt x="520700" y="711200"/>
                  <a:pt x="657225" y="742950"/>
                </a:cubicBezTo>
                <a:cubicBezTo>
                  <a:pt x="793750" y="774700"/>
                  <a:pt x="982662" y="896937"/>
                  <a:pt x="1171575" y="1019175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orme libre 2060"/>
          <p:cNvSpPr/>
          <p:nvPr/>
        </p:nvSpPr>
        <p:spPr>
          <a:xfrm>
            <a:off x="6238875" y="4505325"/>
            <a:ext cx="923925" cy="685800"/>
          </a:xfrm>
          <a:custGeom>
            <a:avLst/>
            <a:gdLst>
              <a:gd name="connsiteX0" fmla="*/ 0 w 923925"/>
              <a:gd name="connsiteY0" fmla="*/ 0 h 685800"/>
              <a:gd name="connsiteX1" fmla="*/ 285750 w 923925"/>
              <a:gd name="connsiteY1" fmla="*/ 523875 h 685800"/>
              <a:gd name="connsiteX2" fmla="*/ 552450 w 923925"/>
              <a:gd name="connsiteY2" fmla="*/ 476250 h 685800"/>
              <a:gd name="connsiteX3" fmla="*/ 923925 w 923925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925" h="685800">
                <a:moveTo>
                  <a:pt x="0" y="0"/>
                </a:moveTo>
                <a:cubicBezTo>
                  <a:pt x="96837" y="222250"/>
                  <a:pt x="193675" y="444500"/>
                  <a:pt x="285750" y="523875"/>
                </a:cubicBezTo>
                <a:cubicBezTo>
                  <a:pt x="377825" y="603250"/>
                  <a:pt x="446088" y="449263"/>
                  <a:pt x="552450" y="476250"/>
                </a:cubicBezTo>
                <a:cubicBezTo>
                  <a:pt x="658813" y="503238"/>
                  <a:pt x="791369" y="594519"/>
                  <a:pt x="923925" y="6858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orme libre 2061"/>
          <p:cNvSpPr/>
          <p:nvPr/>
        </p:nvSpPr>
        <p:spPr>
          <a:xfrm>
            <a:off x="7305675" y="4991100"/>
            <a:ext cx="323850" cy="152658"/>
          </a:xfrm>
          <a:custGeom>
            <a:avLst/>
            <a:gdLst>
              <a:gd name="connsiteX0" fmla="*/ 0 w 323850"/>
              <a:gd name="connsiteY0" fmla="*/ 0 h 152658"/>
              <a:gd name="connsiteX1" fmla="*/ 76200 w 323850"/>
              <a:gd name="connsiteY1" fmla="*/ 152400 h 152658"/>
              <a:gd name="connsiteX2" fmla="*/ 161925 w 323850"/>
              <a:gd name="connsiteY2" fmla="*/ 38100 h 152658"/>
              <a:gd name="connsiteX3" fmla="*/ 323850 w 323850"/>
              <a:gd name="connsiteY3" fmla="*/ 104775 h 15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152658">
                <a:moveTo>
                  <a:pt x="0" y="0"/>
                </a:moveTo>
                <a:cubicBezTo>
                  <a:pt x="24606" y="73025"/>
                  <a:pt x="49213" y="146050"/>
                  <a:pt x="76200" y="152400"/>
                </a:cubicBezTo>
                <a:cubicBezTo>
                  <a:pt x="103187" y="158750"/>
                  <a:pt x="120650" y="46037"/>
                  <a:pt x="161925" y="38100"/>
                </a:cubicBezTo>
                <a:cubicBezTo>
                  <a:pt x="203200" y="30163"/>
                  <a:pt x="263525" y="67469"/>
                  <a:pt x="323850" y="104775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orme libre 2062"/>
          <p:cNvSpPr/>
          <p:nvPr/>
        </p:nvSpPr>
        <p:spPr>
          <a:xfrm>
            <a:off x="7412599" y="5715000"/>
            <a:ext cx="686321" cy="247650"/>
          </a:xfrm>
          <a:custGeom>
            <a:avLst/>
            <a:gdLst>
              <a:gd name="connsiteX0" fmla="*/ 369326 w 686321"/>
              <a:gd name="connsiteY0" fmla="*/ 247650 h 247650"/>
              <a:gd name="connsiteX1" fmla="*/ 7376 w 686321"/>
              <a:gd name="connsiteY1" fmla="*/ 209550 h 247650"/>
              <a:gd name="connsiteX2" fmla="*/ 664601 w 686321"/>
              <a:gd name="connsiteY2" fmla="*/ 133350 h 247650"/>
              <a:gd name="connsiteX3" fmla="*/ 464576 w 686321"/>
              <a:gd name="connsiteY3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21" h="247650">
                <a:moveTo>
                  <a:pt x="369326" y="247650"/>
                </a:moveTo>
                <a:cubicBezTo>
                  <a:pt x="163744" y="238125"/>
                  <a:pt x="-41837" y="228600"/>
                  <a:pt x="7376" y="209550"/>
                </a:cubicBezTo>
                <a:cubicBezTo>
                  <a:pt x="56588" y="190500"/>
                  <a:pt x="588401" y="168275"/>
                  <a:pt x="664601" y="133350"/>
                </a:cubicBezTo>
                <a:cubicBezTo>
                  <a:pt x="740801" y="98425"/>
                  <a:pt x="602688" y="49212"/>
                  <a:pt x="464576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5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élogramme 17"/>
          <p:cNvSpPr/>
          <p:nvPr/>
        </p:nvSpPr>
        <p:spPr>
          <a:xfrm>
            <a:off x="2658" y="4511067"/>
            <a:ext cx="5394842" cy="964684"/>
          </a:xfrm>
          <a:prstGeom prst="parallelogram">
            <a:avLst>
              <a:gd name="adj" fmla="val 158333"/>
            </a:avLst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élogramme 19"/>
          <p:cNvSpPr/>
          <p:nvPr/>
        </p:nvSpPr>
        <p:spPr>
          <a:xfrm>
            <a:off x="889000" y="4669559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élogramme 16"/>
          <p:cNvSpPr/>
          <p:nvPr/>
        </p:nvSpPr>
        <p:spPr>
          <a:xfrm>
            <a:off x="2658" y="4187217"/>
            <a:ext cx="5394842" cy="964684"/>
          </a:xfrm>
          <a:prstGeom prst="parallelogram">
            <a:avLst>
              <a:gd name="adj" fmla="val 158333"/>
            </a:avLst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élogramme 18"/>
          <p:cNvSpPr/>
          <p:nvPr/>
        </p:nvSpPr>
        <p:spPr>
          <a:xfrm>
            <a:off x="889000" y="4345709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7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Detectors model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38" y="1715052"/>
            <a:ext cx="789508" cy="6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62238" y="1831602"/>
            <a:ext cx="639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Parasitic capacitances </a:t>
            </a:r>
            <a:r>
              <a:rPr lang="en-US" sz="2400" dirty="0" smtClean="0"/>
              <a:t>can ruin your best design!!!</a:t>
            </a:r>
            <a:endParaRPr lang="en-US" sz="2400" dirty="0"/>
          </a:p>
        </p:txBody>
      </p:sp>
      <p:sp>
        <p:nvSpPr>
          <p:cNvPr id="15" name="Parallélogramme 14"/>
          <p:cNvSpPr/>
          <p:nvPr/>
        </p:nvSpPr>
        <p:spPr>
          <a:xfrm>
            <a:off x="889000" y="2489200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élogramme 15"/>
          <p:cNvSpPr/>
          <p:nvPr/>
        </p:nvSpPr>
        <p:spPr>
          <a:xfrm>
            <a:off x="889000" y="2813050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05757" y="2409819"/>
                <a:ext cx="215225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57" y="2409819"/>
                <a:ext cx="2152256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05757" y="4017639"/>
                <a:ext cx="286315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57" y="4017639"/>
                <a:ext cx="2863155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>
            <a:off x="889000" y="3810000"/>
            <a:ext cx="257810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80779" y="3136900"/>
            <a:ext cx="0" cy="38540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511158" y="2489200"/>
            <a:ext cx="4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4511158" y="4993409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PCB,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r</a:t>
            </a:r>
            <a:r>
              <a:rPr lang="en-US" dirty="0" smtClean="0"/>
              <a:t> ≈4</a:t>
            </a:r>
            <a:endParaRPr lang="en-US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2658" y="5823466"/>
            <a:ext cx="886342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ZoneTexte 2047"/>
          <p:cNvSpPr txBox="1"/>
          <p:nvPr/>
        </p:nvSpPr>
        <p:spPr>
          <a:xfrm>
            <a:off x="6671355" y="333763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17.6pF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650185" y="364830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-20054" y="312022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5mm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110641" y="57980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1cm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6671355" y="492593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17.6pF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7944805" y="492593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31.0pF</a:t>
            </a:r>
            <a:endParaRPr lang="en-US" dirty="0"/>
          </a:p>
        </p:txBody>
      </p:sp>
      <p:sp>
        <p:nvSpPr>
          <p:cNvPr id="2049" name="ZoneTexte 2048"/>
          <p:cNvSpPr txBox="1"/>
          <p:nvPr/>
        </p:nvSpPr>
        <p:spPr>
          <a:xfrm>
            <a:off x="2387600" y="5823466"/>
            <a:ext cx="379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used to glue electrodes to PCB</a:t>
            </a:r>
            <a:endParaRPr lang="en-US" dirty="0"/>
          </a:p>
        </p:txBody>
      </p:sp>
      <p:sp>
        <p:nvSpPr>
          <p:cNvPr id="2051" name="Forme libre 2050"/>
          <p:cNvSpPr/>
          <p:nvPr/>
        </p:nvSpPr>
        <p:spPr>
          <a:xfrm>
            <a:off x="1866900" y="5397500"/>
            <a:ext cx="408153" cy="635000"/>
          </a:xfrm>
          <a:custGeom>
            <a:avLst/>
            <a:gdLst>
              <a:gd name="connsiteX0" fmla="*/ 368300 w 408153"/>
              <a:gd name="connsiteY0" fmla="*/ 635000 h 635000"/>
              <a:gd name="connsiteX1" fmla="*/ 0 w 408153"/>
              <a:gd name="connsiteY1" fmla="*/ 558800 h 635000"/>
              <a:gd name="connsiteX2" fmla="*/ 368300 w 408153"/>
              <a:gd name="connsiteY2" fmla="*/ 406400 h 635000"/>
              <a:gd name="connsiteX3" fmla="*/ 381000 w 408153"/>
              <a:gd name="connsiteY3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153" h="635000">
                <a:moveTo>
                  <a:pt x="368300" y="635000"/>
                </a:moveTo>
                <a:cubicBezTo>
                  <a:pt x="184150" y="615950"/>
                  <a:pt x="0" y="596900"/>
                  <a:pt x="0" y="558800"/>
                </a:cubicBezTo>
                <a:cubicBezTo>
                  <a:pt x="0" y="520700"/>
                  <a:pt x="304800" y="499533"/>
                  <a:pt x="368300" y="406400"/>
                </a:cubicBezTo>
                <a:cubicBezTo>
                  <a:pt x="431800" y="313267"/>
                  <a:pt x="406400" y="156633"/>
                  <a:pt x="381000" y="0"/>
                </a:cubicBezTo>
              </a:path>
            </a:pathLst>
          </a:custGeom>
          <a:noFill/>
          <a:ln>
            <a:solidFill>
              <a:schemeClr val="tx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5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7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Detectors model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38" y="1715052"/>
            <a:ext cx="789508" cy="6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28991" y="1681836"/>
            <a:ext cx="456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</a:t>
            </a:r>
            <a:r>
              <a:rPr lang="en-US" sz="2400" u="sng" dirty="0" smtClean="0"/>
              <a:t>cables</a:t>
            </a:r>
            <a:r>
              <a:rPr lang="en-US" sz="2400" dirty="0" smtClean="0"/>
              <a:t> are </a:t>
            </a:r>
            <a:r>
              <a:rPr lang="en-US" sz="2400" u="sng" dirty="0" smtClean="0"/>
              <a:t>dangerous friends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5" name="Parallélogramme 14"/>
          <p:cNvSpPr/>
          <p:nvPr/>
        </p:nvSpPr>
        <p:spPr>
          <a:xfrm>
            <a:off x="901700" y="2489200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élogramme 15"/>
          <p:cNvSpPr/>
          <p:nvPr/>
        </p:nvSpPr>
        <p:spPr>
          <a:xfrm>
            <a:off x="901700" y="2813050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élogramme 19"/>
          <p:cNvSpPr/>
          <p:nvPr/>
        </p:nvSpPr>
        <p:spPr>
          <a:xfrm>
            <a:off x="901700" y="4669559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05757" y="2409819"/>
                <a:ext cx="215225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r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57" y="2409819"/>
                <a:ext cx="2152256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18979" y="4017639"/>
                <a:ext cx="38250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+</m:t>
                      </m:r>
                      <m:r>
                        <a:rPr lang="fr-FR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𝐿𝑐</m:t>
                      </m:r>
                      <m:r>
                        <a:rPr lang="fr-FR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∗100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pF</m:t>
                      </m:r>
                      <m:r>
                        <a:rPr lang="fr-FR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79" y="4017639"/>
                <a:ext cx="382502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arallélogramme 18"/>
          <p:cNvSpPr/>
          <p:nvPr/>
        </p:nvSpPr>
        <p:spPr>
          <a:xfrm>
            <a:off x="901700" y="4345709"/>
            <a:ext cx="3622158" cy="647700"/>
          </a:xfrm>
          <a:prstGeom prst="parallelogram">
            <a:avLst>
              <a:gd name="adj" fmla="val 15833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24"/>
          <p:cNvCxnSpPr/>
          <p:nvPr/>
        </p:nvCxnSpPr>
        <p:spPr>
          <a:xfrm>
            <a:off x="901700" y="3810000"/>
            <a:ext cx="257810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523858" y="2489200"/>
            <a:ext cx="4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2048" name="ZoneTexte 2047"/>
          <p:cNvSpPr txBox="1"/>
          <p:nvPr/>
        </p:nvSpPr>
        <p:spPr>
          <a:xfrm>
            <a:off x="6671355" y="333763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17.6pF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3662885" y="364830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5984577" y="492593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17.6pF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7258027" y="492593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50.0pF</a:t>
            </a:r>
            <a:endParaRPr lang="en-US" dirty="0"/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1019096" y="5821044"/>
            <a:ext cx="0" cy="35480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Rectangle 31"/>
          <p:cNvSpPr/>
          <p:nvPr/>
        </p:nvSpPr>
        <p:spPr>
          <a:xfrm>
            <a:off x="813188" y="6160476"/>
            <a:ext cx="421932" cy="64191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947420" y="5519420"/>
            <a:ext cx="152400" cy="3016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e libre 9"/>
          <p:cNvSpPr/>
          <p:nvPr/>
        </p:nvSpPr>
        <p:spPr>
          <a:xfrm>
            <a:off x="998220" y="5598865"/>
            <a:ext cx="3345180" cy="405701"/>
          </a:xfrm>
          <a:custGeom>
            <a:avLst/>
            <a:gdLst>
              <a:gd name="connsiteX0" fmla="*/ 0 w 3345180"/>
              <a:gd name="connsiteY0" fmla="*/ 91774 h 566049"/>
              <a:gd name="connsiteX1" fmla="*/ 1287780 w 3345180"/>
              <a:gd name="connsiteY1" fmla="*/ 7954 h 566049"/>
              <a:gd name="connsiteX2" fmla="*/ 815340 w 3345180"/>
              <a:gd name="connsiteY2" fmla="*/ 267034 h 566049"/>
              <a:gd name="connsiteX3" fmla="*/ 2026920 w 3345180"/>
              <a:gd name="connsiteY3" fmla="*/ 305134 h 566049"/>
              <a:gd name="connsiteX4" fmla="*/ 1592580 w 3345180"/>
              <a:gd name="connsiteY4" fmla="*/ 548974 h 566049"/>
              <a:gd name="connsiteX5" fmla="*/ 3345180 w 3345180"/>
              <a:gd name="connsiteY5" fmla="*/ 526114 h 56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5180" h="566049">
                <a:moveTo>
                  <a:pt x="0" y="91774"/>
                </a:moveTo>
                <a:cubicBezTo>
                  <a:pt x="575945" y="35259"/>
                  <a:pt x="1151890" y="-21256"/>
                  <a:pt x="1287780" y="7954"/>
                </a:cubicBezTo>
                <a:cubicBezTo>
                  <a:pt x="1423670" y="37164"/>
                  <a:pt x="692150" y="217504"/>
                  <a:pt x="815340" y="267034"/>
                </a:cubicBezTo>
                <a:cubicBezTo>
                  <a:pt x="938530" y="316564"/>
                  <a:pt x="1897380" y="258144"/>
                  <a:pt x="2026920" y="305134"/>
                </a:cubicBezTo>
                <a:cubicBezTo>
                  <a:pt x="2156460" y="352124"/>
                  <a:pt x="1372870" y="512144"/>
                  <a:pt x="1592580" y="548974"/>
                </a:cubicBezTo>
                <a:cubicBezTo>
                  <a:pt x="1812290" y="585804"/>
                  <a:pt x="2578735" y="555959"/>
                  <a:pt x="3345180" y="52611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709340" y="5332499"/>
            <a:ext cx="495300" cy="320040"/>
          </a:xfrm>
          <a:custGeom>
            <a:avLst/>
            <a:gdLst>
              <a:gd name="connsiteX0" fmla="*/ 495300 w 495300"/>
              <a:gd name="connsiteY0" fmla="*/ 0 h 320040"/>
              <a:gd name="connsiteX1" fmla="*/ 0 w 495300"/>
              <a:gd name="connsiteY1" fmla="*/ 320040 h 320040"/>
              <a:gd name="connsiteX2" fmla="*/ 289560 w 495300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320040">
                <a:moveTo>
                  <a:pt x="495300" y="0"/>
                </a:moveTo>
                <a:lnTo>
                  <a:pt x="0" y="320040"/>
                </a:lnTo>
                <a:lnTo>
                  <a:pt x="289560" y="32004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 12"/>
          <p:cNvSpPr/>
          <p:nvPr/>
        </p:nvSpPr>
        <p:spPr>
          <a:xfrm>
            <a:off x="1066800" y="5692140"/>
            <a:ext cx="139142" cy="70020"/>
          </a:xfrm>
          <a:custGeom>
            <a:avLst/>
            <a:gdLst>
              <a:gd name="connsiteX0" fmla="*/ 0 w 139142"/>
              <a:gd name="connsiteY0" fmla="*/ 68580 h 70020"/>
              <a:gd name="connsiteX1" fmla="*/ 137160 w 139142"/>
              <a:gd name="connsiteY1" fmla="*/ 60960 h 70020"/>
              <a:gd name="connsiteX2" fmla="*/ 68580 w 139142"/>
              <a:gd name="connsiteY2" fmla="*/ 0 h 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42" h="70020">
                <a:moveTo>
                  <a:pt x="0" y="68580"/>
                </a:moveTo>
                <a:cubicBezTo>
                  <a:pt x="62865" y="70485"/>
                  <a:pt x="125730" y="72390"/>
                  <a:pt x="137160" y="60960"/>
                </a:cubicBezTo>
                <a:cubicBezTo>
                  <a:pt x="148590" y="49530"/>
                  <a:pt x="108585" y="24765"/>
                  <a:pt x="68580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1815046" y="6066749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Lc</a:t>
            </a:r>
            <a:r>
              <a:rPr lang="en-US" sz="2400" dirty="0" smtClean="0">
                <a:solidFill>
                  <a:srgbClr val="00B050"/>
                </a:solidFill>
              </a:rPr>
              <a:t>=50cm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4342798" y="6120179"/>
            <a:ext cx="0" cy="35480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ctangle 40"/>
          <p:cNvSpPr/>
          <p:nvPr/>
        </p:nvSpPr>
        <p:spPr>
          <a:xfrm>
            <a:off x="4136890" y="6459611"/>
            <a:ext cx="421932" cy="64191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4271122" y="5818555"/>
            <a:ext cx="152400" cy="3016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 flipH="1">
            <a:off x="4183314" y="6020401"/>
            <a:ext cx="139142" cy="70020"/>
          </a:xfrm>
          <a:custGeom>
            <a:avLst/>
            <a:gdLst>
              <a:gd name="connsiteX0" fmla="*/ 0 w 139142"/>
              <a:gd name="connsiteY0" fmla="*/ 68580 h 70020"/>
              <a:gd name="connsiteX1" fmla="*/ 137160 w 139142"/>
              <a:gd name="connsiteY1" fmla="*/ 60960 h 70020"/>
              <a:gd name="connsiteX2" fmla="*/ 68580 w 139142"/>
              <a:gd name="connsiteY2" fmla="*/ 0 h 7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42" h="70020">
                <a:moveTo>
                  <a:pt x="0" y="68580"/>
                </a:moveTo>
                <a:cubicBezTo>
                  <a:pt x="62865" y="70485"/>
                  <a:pt x="125730" y="72390"/>
                  <a:pt x="137160" y="60960"/>
                </a:cubicBezTo>
                <a:cubicBezTo>
                  <a:pt x="148590" y="49530"/>
                  <a:pt x="108585" y="24765"/>
                  <a:pt x="68580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22"/>
          <p:cNvCxnSpPr/>
          <p:nvPr/>
        </p:nvCxnSpPr>
        <p:spPr>
          <a:xfrm>
            <a:off x="4343400" y="5969367"/>
            <a:ext cx="31242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ZoneTexte 43"/>
          <p:cNvSpPr txBox="1"/>
          <p:nvPr/>
        </p:nvSpPr>
        <p:spPr>
          <a:xfrm>
            <a:off x="4714380" y="5651251"/>
            <a:ext cx="360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dirty="0" smtClean="0"/>
              <a:t>o high impedance load </a:t>
            </a:r>
          </a:p>
          <a:p>
            <a:r>
              <a:rPr lang="en-US" dirty="0" smtClean="0"/>
              <a:t>(oscilloscope or charge preamplifier)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4517809" y="2062435"/>
            <a:ext cx="459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when </a:t>
            </a:r>
            <a:r>
              <a:rPr lang="en-US" sz="2400" u="sng" dirty="0" smtClean="0"/>
              <a:t>loaded at high impedance</a:t>
            </a:r>
            <a:endParaRPr lang="en-US" sz="2400" u="sng" dirty="0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680779" y="3136900"/>
            <a:ext cx="0" cy="38540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-20054" y="312022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0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From</a:t>
            </a:r>
            <a:r>
              <a:rPr lang="fr-FR" sz="3200" b="1" dirty="0"/>
              <a:t> quanta description</a:t>
            </a:r>
          </a:p>
          <a:p>
            <a:r>
              <a:rPr lang="fr-FR" sz="3200" b="1" dirty="0"/>
              <a:t>to </a:t>
            </a:r>
            <a:r>
              <a:rPr lang="fr-FR" sz="3200" b="1" dirty="0" err="1"/>
              <a:t>current</a:t>
            </a:r>
            <a:r>
              <a:rPr lang="fr-FR" sz="3200" b="1" dirty="0"/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0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When designing a detector…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5" y="1359452"/>
            <a:ext cx="789508" cy="6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209725" y="1476002"/>
            <a:ext cx="639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Parasitic capacitances </a:t>
            </a:r>
            <a:r>
              <a:rPr lang="en-US" sz="2400" dirty="0" smtClean="0"/>
              <a:t>can ruin your best design!!!</a:t>
            </a:r>
            <a:endParaRPr lang="en-US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5" y="3150152"/>
            <a:ext cx="789508" cy="6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176478" y="3116936"/>
            <a:ext cx="456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</a:t>
            </a:r>
            <a:r>
              <a:rPr lang="en-US" sz="2400" u="sng" dirty="0" smtClean="0"/>
              <a:t>cables</a:t>
            </a:r>
            <a:r>
              <a:rPr lang="en-US" sz="2400" dirty="0" smtClean="0"/>
              <a:t> are </a:t>
            </a:r>
            <a:r>
              <a:rPr lang="en-US" sz="2400" u="sng" dirty="0" smtClean="0"/>
              <a:t>dangerous friends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765296" y="3497535"/>
            <a:ext cx="459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when </a:t>
            </a:r>
            <a:r>
              <a:rPr lang="en-US" sz="2400" u="sng" dirty="0" smtClean="0"/>
              <a:t>loaded at high impedance</a:t>
            </a:r>
            <a:endParaRPr lang="en-US" sz="2400" u="sng" dirty="0"/>
          </a:p>
        </p:txBody>
      </p:sp>
      <p:sp>
        <p:nvSpPr>
          <p:cNvPr id="8" name="Flèche droite 7"/>
          <p:cNvSpPr/>
          <p:nvPr/>
        </p:nvSpPr>
        <p:spPr>
          <a:xfrm>
            <a:off x="492087" y="2095500"/>
            <a:ext cx="570446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droite 21"/>
          <p:cNvSpPr/>
          <p:nvPr/>
        </p:nvSpPr>
        <p:spPr>
          <a:xfrm>
            <a:off x="492087" y="3898900"/>
            <a:ext cx="570446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273898" y="2201217"/>
            <a:ext cx="711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</a:t>
            </a:r>
            <a:r>
              <a:rPr lang="en-US" sz="2400" b="1" dirty="0" smtClean="0"/>
              <a:t>your responsibility </a:t>
            </a:r>
            <a:r>
              <a:rPr lang="en-US" sz="2400" dirty="0" smtClean="0"/>
              <a:t>to reduce parasitic capacitances </a:t>
            </a:r>
            <a:endParaRPr lang="en-US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273898" y="4068117"/>
            <a:ext cx="80797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detector is </a:t>
            </a:r>
            <a:r>
              <a:rPr lang="en-US" sz="2400" b="1" dirty="0" smtClean="0"/>
              <a:t>not self-amplified </a:t>
            </a:r>
            <a:r>
              <a:rPr lang="en-US" sz="2400" dirty="0" smtClean="0"/>
              <a:t>(no avalanche), we usually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need to connect it to a </a:t>
            </a:r>
            <a:r>
              <a:rPr lang="en-US" sz="2400" b="1" dirty="0" smtClean="0"/>
              <a:t>Charge </a:t>
            </a:r>
            <a:r>
              <a:rPr lang="en-US" sz="2400" b="1" dirty="0"/>
              <a:t>S</a:t>
            </a:r>
            <a:r>
              <a:rPr lang="en-US" sz="2400" b="1" dirty="0" smtClean="0"/>
              <a:t>ensing </a:t>
            </a:r>
            <a:r>
              <a:rPr lang="en-US" sz="2400" b="1" dirty="0"/>
              <a:t>P</a:t>
            </a:r>
            <a:r>
              <a:rPr lang="en-US" sz="2400" b="1" dirty="0" smtClean="0"/>
              <a:t>reamp</a:t>
            </a:r>
            <a:r>
              <a:rPr lang="en-US" sz="2400" dirty="0" smtClean="0"/>
              <a:t>. (High Z)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The cable connecting detector to CSP is “seen” as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 </a:t>
            </a:r>
            <a:r>
              <a:rPr lang="en-US" sz="2400" b="1" dirty="0" smtClean="0"/>
              <a:t>capacitance whose value is 100pF/m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When connected to a 50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/>
              <a:t> load, a </a:t>
            </a:r>
            <a:r>
              <a:rPr lang="en-US" sz="2400" b="1" dirty="0" smtClean="0"/>
              <a:t>line receiver preamp</a:t>
            </a:r>
            <a:r>
              <a:rPr lang="en-US" sz="2400" dirty="0" smtClean="0"/>
              <a:t>.,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the </a:t>
            </a:r>
            <a:r>
              <a:rPr lang="en-US" sz="2400" b="1" dirty="0" smtClean="0"/>
              <a:t>cable is “transparent”.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1729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35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reduce de capacitances?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-1- a general view of the problem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82" y="2014970"/>
            <a:ext cx="1817219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31908" y="1450892"/>
            <a:ext cx="430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Playing with current generators…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7398" y="2945445"/>
                <a:ext cx="1979837" cy="845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98" y="2945445"/>
                <a:ext cx="1979837" cy="845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3870280" y="2153082"/>
            <a:ext cx="309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electronics can be simply</a:t>
            </a:r>
          </a:p>
          <a:p>
            <a:r>
              <a:rPr lang="en-US" dirty="0" smtClean="0"/>
              <a:t>Represented by an impedance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920436" y="4216831"/>
            <a:ext cx="411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electronics (preamplifier for instance)</a:t>
            </a:r>
            <a:endParaRPr lang="en-US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47727" y="4009342"/>
            <a:ext cx="276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Other detector impedances</a:t>
            </a:r>
            <a:endParaRPr lang="en-US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617709" y="3257982"/>
            <a:ext cx="723900" cy="558800"/>
          </a:xfrm>
          <a:custGeom>
            <a:avLst/>
            <a:gdLst>
              <a:gd name="connsiteX0" fmla="*/ 0 w 723900"/>
              <a:gd name="connsiteY0" fmla="*/ 558800 h 558800"/>
              <a:gd name="connsiteX1" fmla="*/ 431800 w 723900"/>
              <a:gd name="connsiteY1" fmla="*/ 393700 h 558800"/>
              <a:gd name="connsiteX2" fmla="*/ 127000 w 723900"/>
              <a:gd name="connsiteY2" fmla="*/ 241300 h 558800"/>
              <a:gd name="connsiteX3" fmla="*/ 723900 w 723900"/>
              <a:gd name="connsiteY3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" h="558800">
                <a:moveTo>
                  <a:pt x="0" y="558800"/>
                </a:moveTo>
                <a:cubicBezTo>
                  <a:pt x="205316" y="502708"/>
                  <a:pt x="410633" y="446617"/>
                  <a:pt x="431800" y="393700"/>
                </a:cubicBezTo>
                <a:cubicBezTo>
                  <a:pt x="452967" y="340783"/>
                  <a:pt x="78317" y="306917"/>
                  <a:pt x="127000" y="241300"/>
                </a:cubicBezTo>
                <a:cubicBezTo>
                  <a:pt x="175683" y="175683"/>
                  <a:pt x="449791" y="87841"/>
                  <a:pt x="723900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3357390" y="3143682"/>
            <a:ext cx="292319" cy="965200"/>
          </a:xfrm>
          <a:custGeom>
            <a:avLst/>
            <a:gdLst>
              <a:gd name="connsiteX0" fmla="*/ 292319 w 292319"/>
              <a:gd name="connsiteY0" fmla="*/ 965200 h 965200"/>
              <a:gd name="connsiteX1" fmla="*/ 219 w 292319"/>
              <a:gd name="connsiteY1" fmla="*/ 673100 h 965200"/>
              <a:gd name="connsiteX2" fmla="*/ 241519 w 292319"/>
              <a:gd name="connsiteY2" fmla="*/ 330200 h 965200"/>
              <a:gd name="connsiteX3" fmla="*/ 63719 w 292319"/>
              <a:gd name="connsiteY3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19" h="965200">
                <a:moveTo>
                  <a:pt x="292319" y="965200"/>
                </a:moveTo>
                <a:cubicBezTo>
                  <a:pt x="150502" y="872066"/>
                  <a:pt x="8686" y="778933"/>
                  <a:pt x="219" y="673100"/>
                </a:cubicBezTo>
                <a:cubicBezTo>
                  <a:pt x="-8248" y="567267"/>
                  <a:pt x="230936" y="442383"/>
                  <a:pt x="241519" y="330200"/>
                </a:cubicBezTo>
                <a:cubicBezTo>
                  <a:pt x="252102" y="218017"/>
                  <a:pt x="157910" y="109008"/>
                  <a:pt x="63719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931908" y="4790992"/>
            <a:ext cx="6988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need the current flow thru our electronics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We shall provide a Low impedance path Z1 &lt;&lt; Z2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O</a:t>
            </a:r>
            <a:r>
              <a:rPr lang="en-US" sz="2400" dirty="0" smtClean="0">
                <a:sym typeface="Wingdings" panose="05000000000000000000" pitchFamily="2" charset="2"/>
              </a:rPr>
              <a:t>ther impedances (</a:t>
            </a:r>
            <a:r>
              <a:rPr lang="en-US" sz="2400" dirty="0" err="1" smtClean="0">
                <a:sym typeface="Wingdings" panose="05000000000000000000" pitchFamily="2" charset="2"/>
              </a:rPr>
              <a:t>polarisation</a:t>
            </a:r>
            <a:r>
              <a:rPr lang="en-US" sz="2400" dirty="0" smtClean="0">
                <a:sym typeface="Wingdings" panose="05000000000000000000" pitchFamily="2" charset="2"/>
              </a:rPr>
              <a:t>, filtration…) should 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be great enough!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586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423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reduce de capacitances?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- they are low impedance path’s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1908" y="1450892"/>
            <a:ext cx="430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Playing with current generators…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7" y="1821993"/>
            <a:ext cx="2363750" cy="180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Rectangle 2048"/>
              <p:cNvSpPr/>
              <p:nvPr/>
            </p:nvSpPr>
            <p:spPr>
              <a:xfrm>
                <a:off x="3263462" y="2355829"/>
                <a:ext cx="1123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9" name="Rectangle 20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462" y="2355829"/>
                <a:ext cx="112389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2049"/>
              <p:cNvSpPr/>
              <p:nvPr/>
            </p:nvSpPr>
            <p:spPr>
              <a:xfrm>
                <a:off x="3263462" y="2892718"/>
                <a:ext cx="1316258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  <m:r>
                            <a:rPr lang="fr-FR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0" name="Rectangle 20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462" y="2892718"/>
                <a:ext cx="1316258" cy="659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ZoneTexte 2051"/>
          <p:cNvSpPr txBox="1"/>
          <p:nvPr/>
        </p:nvSpPr>
        <p:spPr>
          <a:xfrm>
            <a:off x="2946400" y="3628329"/>
            <a:ext cx="233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 Laplace formalism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2052"/>
              <p:cNvSpPr/>
              <p:nvPr/>
            </p:nvSpPr>
            <p:spPr>
              <a:xfrm>
                <a:off x="5407330" y="2540495"/>
                <a:ext cx="2616807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latin typeface="Cambria Math"/>
                            </a:rPr>
                            <m:t>1+</m:t>
                          </m:r>
                          <m:r>
                            <a:rPr lang="fr-FR" sz="2400" i="1">
                              <a:latin typeface="Cambria Math"/>
                            </a:rPr>
                            <m:t>𝑝</m:t>
                          </m:r>
                          <m:r>
                            <a:rPr lang="fr-FR" sz="24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53" name="Rectangle 20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30" y="2540495"/>
                <a:ext cx="2616807" cy="8484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ZoneTexte 50"/>
          <p:cNvSpPr txBox="1"/>
          <p:nvPr/>
        </p:nvSpPr>
        <p:spPr>
          <a:xfrm>
            <a:off x="5867280" y="1821993"/>
            <a:ext cx="17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Transfer function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54" name="ZoneTexte 2053"/>
          <p:cNvSpPr txBox="1"/>
          <p:nvPr/>
        </p:nvSpPr>
        <p:spPr>
          <a:xfrm>
            <a:off x="5283835" y="3552129"/>
            <a:ext cx="364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1</a:t>
            </a:r>
            <a:r>
              <a:rPr lang="en-US" baseline="30000" dirty="0" smtClean="0"/>
              <a:t>st</a:t>
            </a:r>
            <a:r>
              <a:rPr lang="en-US" dirty="0" smtClean="0"/>
              <a:t> order low pass filter (LPF)</a:t>
            </a:r>
            <a:endParaRPr lang="en-US" dirty="0"/>
          </a:p>
        </p:txBody>
      </p:sp>
      <p:sp>
        <p:nvSpPr>
          <p:cNvPr id="2055" name="Forme libre 2054"/>
          <p:cNvSpPr/>
          <p:nvPr/>
        </p:nvSpPr>
        <p:spPr>
          <a:xfrm>
            <a:off x="5803696" y="2209800"/>
            <a:ext cx="318299" cy="457200"/>
          </a:xfrm>
          <a:custGeom>
            <a:avLst/>
            <a:gdLst>
              <a:gd name="connsiteX0" fmla="*/ 279604 w 318299"/>
              <a:gd name="connsiteY0" fmla="*/ 0 h 457200"/>
              <a:gd name="connsiteX1" fmla="*/ 204 w 318299"/>
              <a:gd name="connsiteY1" fmla="*/ 88900 h 457200"/>
              <a:gd name="connsiteX2" fmla="*/ 317704 w 318299"/>
              <a:gd name="connsiteY2" fmla="*/ 177800 h 457200"/>
              <a:gd name="connsiteX3" fmla="*/ 63704 w 318299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299" h="457200">
                <a:moveTo>
                  <a:pt x="279604" y="0"/>
                </a:moveTo>
                <a:cubicBezTo>
                  <a:pt x="136729" y="29633"/>
                  <a:pt x="-6146" y="59267"/>
                  <a:pt x="204" y="88900"/>
                </a:cubicBezTo>
                <a:cubicBezTo>
                  <a:pt x="6554" y="118533"/>
                  <a:pt x="307121" y="116417"/>
                  <a:pt x="317704" y="177800"/>
                </a:cubicBezTo>
                <a:cubicBezTo>
                  <a:pt x="328287" y="239183"/>
                  <a:pt x="195995" y="348191"/>
                  <a:pt x="63704" y="4572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Rectangle 2055"/>
              <p:cNvSpPr/>
              <p:nvPr/>
            </p:nvSpPr>
            <p:spPr>
              <a:xfrm>
                <a:off x="931908" y="4580066"/>
                <a:ext cx="10009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56" name="Rectangle 20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08" y="4580066"/>
                <a:ext cx="100098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ZoneTexte 2056"/>
          <p:cNvSpPr txBox="1"/>
          <p:nvPr/>
        </p:nvSpPr>
        <p:spPr>
          <a:xfrm>
            <a:off x="2044418" y="4580065"/>
            <a:ext cx="462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 “time constant” of our filter…</a:t>
            </a:r>
            <a:endParaRPr lang="en-US" sz="2400" dirty="0"/>
          </a:p>
        </p:txBody>
      </p:sp>
      <p:sp>
        <p:nvSpPr>
          <p:cNvPr id="2058" name="ZoneTexte 2057"/>
          <p:cNvSpPr txBox="1"/>
          <p:nvPr/>
        </p:nvSpPr>
        <p:spPr>
          <a:xfrm>
            <a:off x="2594600" y="5390634"/>
            <a:ext cx="352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Rm=50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, Cd=20pF </a:t>
            </a:r>
            <a:r>
              <a:rPr lang="en-US" dirty="0" smtClean="0">
                <a:sym typeface="Wingdings" panose="05000000000000000000" pitchFamily="2" charset="2"/>
              </a:rPr>
              <a:t> 1ns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89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505726" y="2500912"/>
            <a:ext cx="3399570" cy="82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39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423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reduce de capacitances?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- they are low impedance path’s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1908" y="1450892"/>
            <a:ext cx="715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Playing with current generators… and Laplace transform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6999" y="2673588"/>
                <a:ext cx="21483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𝑄</m:t>
                      </m:r>
                      <m:r>
                        <a:rPr lang="fr-FR" i="1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  <m:r>
                            <a:rPr lang="fr-FR" i="1">
                              <a:latin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99" y="2673588"/>
                <a:ext cx="214834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313299" y="1966436"/>
            <a:ext cx="328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response of a 1</a:t>
            </a:r>
            <a:r>
              <a:rPr lang="en-US" baseline="30000" dirty="0" smtClean="0"/>
              <a:t>st</a:t>
            </a:r>
            <a:r>
              <a:rPr lang="en-US" dirty="0" smtClean="0"/>
              <a:t> order LPF: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48330" y="3810755"/>
                <a:ext cx="2013500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1+</m:t>
                          </m:r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  <m:r>
                            <a:rPr lang="fr-FR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30" y="3810755"/>
                <a:ext cx="2013500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8614" y="3955794"/>
                <a:ext cx="8851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14" y="3955794"/>
                <a:ext cx="88511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87726" y="3810755"/>
                <a:ext cx="2013500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1+</m:t>
                          </m:r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  <m:r>
                            <a:rPr lang="fr-FR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726" y="3810755"/>
                <a:ext cx="2013500" cy="659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14139" y="2500912"/>
                <a:ext cx="316067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139" y="2500912"/>
                <a:ext cx="3160673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èche vers le bas 15"/>
          <p:cNvSpPr/>
          <p:nvPr/>
        </p:nvSpPr>
        <p:spPr>
          <a:xfrm>
            <a:off x="1583576" y="3215595"/>
            <a:ext cx="927100" cy="59516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 vers le bas 29"/>
          <p:cNvSpPr/>
          <p:nvPr/>
        </p:nvSpPr>
        <p:spPr>
          <a:xfrm rot="16200000">
            <a:off x="2487200" y="3842880"/>
            <a:ext cx="927100" cy="59516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 vers le bas 30"/>
          <p:cNvSpPr/>
          <p:nvPr/>
        </p:nvSpPr>
        <p:spPr>
          <a:xfrm rot="16200000">
            <a:off x="5148169" y="3842880"/>
            <a:ext cx="927100" cy="59516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èche vers le bas 31"/>
          <p:cNvSpPr/>
          <p:nvPr/>
        </p:nvSpPr>
        <p:spPr>
          <a:xfrm rot="16200000">
            <a:off x="3923809" y="2560673"/>
            <a:ext cx="927100" cy="595160"/>
          </a:xfrm>
          <a:prstGeom prst="downArrow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941739" y="5930900"/>
            <a:ext cx="27617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371600" y="4604010"/>
            <a:ext cx="0" cy="1504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81100" y="5930900"/>
            <a:ext cx="2067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371600" y="4953000"/>
            <a:ext cx="0" cy="9779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327680" y="5930900"/>
            <a:ext cx="27617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757541" y="4604010"/>
            <a:ext cx="0" cy="1504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499100" y="5930900"/>
            <a:ext cx="258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Connecteur droit 2050"/>
          <p:cNvCxnSpPr/>
          <p:nvPr/>
        </p:nvCxnSpPr>
        <p:spPr>
          <a:xfrm flipV="1">
            <a:off x="5757541" y="5067300"/>
            <a:ext cx="0" cy="863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Forme libre 2057"/>
          <p:cNvSpPr/>
          <p:nvPr/>
        </p:nvSpPr>
        <p:spPr>
          <a:xfrm>
            <a:off x="5765800" y="5054600"/>
            <a:ext cx="2133600" cy="876300"/>
          </a:xfrm>
          <a:custGeom>
            <a:avLst/>
            <a:gdLst>
              <a:gd name="connsiteX0" fmla="*/ 0 w 2133600"/>
              <a:gd name="connsiteY0" fmla="*/ 0 h 876300"/>
              <a:gd name="connsiteX1" fmla="*/ 279400 w 2133600"/>
              <a:gd name="connsiteY1" fmla="*/ 355600 h 876300"/>
              <a:gd name="connsiteX2" fmla="*/ 711200 w 2133600"/>
              <a:gd name="connsiteY2" fmla="*/ 660400 h 876300"/>
              <a:gd name="connsiteX3" fmla="*/ 1193800 w 2133600"/>
              <a:gd name="connsiteY3" fmla="*/ 812800 h 876300"/>
              <a:gd name="connsiteX4" fmla="*/ 2133600 w 213360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876300">
                <a:moveTo>
                  <a:pt x="0" y="0"/>
                </a:moveTo>
                <a:cubicBezTo>
                  <a:pt x="80433" y="122766"/>
                  <a:pt x="160867" y="245533"/>
                  <a:pt x="279400" y="355600"/>
                </a:cubicBezTo>
                <a:cubicBezTo>
                  <a:pt x="397933" y="465667"/>
                  <a:pt x="558800" y="584200"/>
                  <a:pt x="711200" y="660400"/>
                </a:cubicBezTo>
                <a:cubicBezTo>
                  <a:pt x="863600" y="736600"/>
                  <a:pt x="956733" y="776817"/>
                  <a:pt x="1193800" y="812800"/>
                </a:cubicBezTo>
                <a:cubicBezTo>
                  <a:pt x="1430867" y="848783"/>
                  <a:pt x="1782233" y="862541"/>
                  <a:pt x="2133600" y="8763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Rectangle 2058"/>
              <p:cNvSpPr/>
              <p:nvPr/>
            </p:nvSpPr>
            <p:spPr>
              <a:xfrm>
                <a:off x="628602" y="4573032"/>
                <a:ext cx="701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9" name="Rectangle 20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2" y="4573032"/>
                <a:ext cx="70160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968390" y="4573032"/>
                <a:ext cx="759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390" y="4573032"/>
                <a:ext cx="7593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46387" y="4921766"/>
                <a:ext cx="399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387" y="4921766"/>
                <a:ext cx="399789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0" name="Forme libre 2059"/>
          <p:cNvSpPr/>
          <p:nvPr/>
        </p:nvSpPr>
        <p:spPr>
          <a:xfrm>
            <a:off x="6007100" y="5156200"/>
            <a:ext cx="584200" cy="571500"/>
          </a:xfrm>
          <a:custGeom>
            <a:avLst/>
            <a:gdLst>
              <a:gd name="connsiteX0" fmla="*/ 584200 w 584200"/>
              <a:gd name="connsiteY0" fmla="*/ 0 h 571500"/>
              <a:gd name="connsiteX1" fmla="*/ 292100 w 584200"/>
              <a:gd name="connsiteY1" fmla="*/ 63500 h 571500"/>
              <a:gd name="connsiteX2" fmla="*/ 558800 w 584200"/>
              <a:gd name="connsiteY2" fmla="*/ 241300 h 571500"/>
              <a:gd name="connsiteX3" fmla="*/ 0 w 584200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571500">
                <a:moveTo>
                  <a:pt x="584200" y="0"/>
                </a:moveTo>
                <a:cubicBezTo>
                  <a:pt x="440266" y="11641"/>
                  <a:pt x="296333" y="23283"/>
                  <a:pt x="292100" y="63500"/>
                </a:cubicBezTo>
                <a:cubicBezTo>
                  <a:pt x="287867" y="103717"/>
                  <a:pt x="607483" y="156633"/>
                  <a:pt x="558800" y="241300"/>
                </a:cubicBezTo>
                <a:cubicBezTo>
                  <a:pt x="510117" y="325967"/>
                  <a:pt x="255058" y="448733"/>
                  <a:pt x="0" y="571500"/>
                </a:cubicBezTo>
              </a:path>
            </a:pathLst>
          </a:cu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10887" y="4921766"/>
                <a:ext cx="399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87" y="4921766"/>
                <a:ext cx="399789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orme libre 54"/>
          <p:cNvSpPr/>
          <p:nvPr/>
        </p:nvSpPr>
        <p:spPr>
          <a:xfrm>
            <a:off x="1371600" y="5156200"/>
            <a:ext cx="584200" cy="571500"/>
          </a:xfrm>
          <a:custGeom>
            <a:avLst/>
            <a:gdLst>
              <a:gd name="connsiteX0" fmla="*/ 584200 w 584200"/>
              <a:gd name="connsiteY0" fmla="*/ 0 h 571500"/>
              <a:gd name="connsiteX1" fmla="*/ 292100 w 584200"/>
              <a:gd name="connsiteY1" fmla="*/ 63500 h 571500"/>
              <a:gd name="connsiteX2" fmla="*/ 558800 w 584200"/>
              <a:gd name="connsiteY2" fmla="*/ 241300 h 571500"/>
              <a:gd name="connsiteX3" fmla="*/ 0 w 584200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571500">
                <a:moveTo>
                  <a:pt x="584200" y="0"/>
                </a:moveTo>
                <a:cubicBezTo>
                  <a:pt x="440266" y="11641"/>
                  <a:pt x="296333" y="23283"/>
                  <a:pt x="292100" y="63500"/>
                </a:cubicBezTo>
                <a:cubicBezTo>
                  <a:pt x="287867" y="103717"/>
                  <a:pt x="607483" y="156633"/>
                  <a:pt x="558800" y="241300"/>
                </a:cubicBezTo>
                <a:cubicBezTo>
                  <a:pt x="510117" y="325967"/>
                  <a:pt x="255058" y="448733"/>
                  <a:pt x="0" y="571500"/>
                </a:cubicBezTo>
              </a:path>
            </a:pathLst>
          </a:cu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/>
          <p:cNvSpPr/>
          <p:nvPr/>
        </p:nvSpPr>
        <p:spPr>
          <a:xfrm>
            <a:off x="5261830" y="2500912"/>
            <a:ext cx="3399570" cy="82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vers le bas 28"/>
          <p:cNvSpPr/>
          <p:nvPr/>
        </p:nvSpPr>
        <p:spPr>
          <a:xfrm rot="10800000">
            <a:off x="6580278" y="3160070"/>
            <a:ext cx="927100" cy="59516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15734" y="3231574"/>
                <a:ext cx="740844" cy="49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</a:rPr>
                            <m:t>ℒ</m:t>
                          </m:r>
                        </m:e>
                        <m:sup>
                          <m:r>
                            <a:rPr lang="fr-FR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34" y="3231574"/>
                <a:ext cx="740844" cy="4957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31691" y="3244334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691" y="3244334"/>
                <a:ext cx="43473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3" name="Connecteur droit 2062"/>
          <p:cNvCxnSpPr>
            <a:stCxn id="2058" idx="0"/>
          </p:cNvCxnSpPr>
          <p:nvPr/>
        </p:nvCxnSpPr>
        <p:spPr>
          <a:xfrm>
            <a:off x="5765800" y="5054600"/>
            <a:ext cx="814478" cy="105410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089779" y="5067300"/>
            <a:ext cx="1917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5" name="Rectangle 2064"/>
              <p:cNvSpPr/>
              <p:nvPr/>
            </p:nvSpPr>
            <p:spPr>
              <a:xfrm>
                <a:off x="4332290" y="5067300"/>
                <a:ext cx="797206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5" name="Rectangle 20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90" y="5067300"/>
                <a:ext cx="797206" cy="6595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7" name="Connecteur droit avec flèche 2066"/>
          <p:cNvCxnSpPr/>
          <p:nvPr/>
        </p:nvCxnSpPr>
        <p:spPr>
          <a:xfrm flipV="1">
            <a:off x="5129496" y="5106432"/>
            <a:ext cx="0" cy="82446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179265" y="6108700"/>
            <a:ext cx="295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LPFs don’t affect total charge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56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Introduction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2960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physical phase: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23528" y="1619508"/>
            <a:ext cx="357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kind of knowledges?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94110" y="354246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47271" y="3470454"/>
            <a:ext cx="2527352" cy="5133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61757" y="3983802"/>
            <a:ext cx="312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Radiation matter interaction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Materials properties</a:t>
            </a:r>
            <a:endParaRPr lang="en-US" dirty="0"/>
          </a:p>
        </p:txBody>
      </p:sp>
      <p:sp>
        <p:nvSpPr>
          <p:cNvPr id="23" name="Flèche droite rayée 22"/>
          <p:cNvSpPr/>
          <p:nvPr/>
        </p:nvSpPr>
        <p:spPr>
          <a:xfrm rot="5400000">
            <a:off x="1016183" y="2519608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 droite rayée 27"/>
          <p:cNvSpPr/>
          <p:nvPr/>
        </p:nvSpPr>
        <p:spPr>
          <a:xfrm rot="5400000">
            <a:off x="1016183" y="5377862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716016" y="2771636"/>
            <a:ext cx="3029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deposition process </a:t>
            </a:r>
            <a:r>
              <a:rPr lang="en-US" dirty="0">
                <a:sym typeface="Wingdings" panose="05000000000000000000" pitchFamily="2" charset="2"/>
              </a:rPr>
              <a:t>: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Excitation	 light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Ionization	 charges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Heat		 heat…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65590" y="2472928"/>
            <a:ext cx="1015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Basic particles</a:t>
            </a:r>
          </a:p>
          <a:p>
            <a:r>
              <a:rPr lang="en-US" sz="1100" b="1" dirty="0" smtClean="0"/>
              <a:t>properties</a:t>
            </a:r>
            <a:endParaRPr lang="en-US" sz="11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762975" y="5135126"/>
            <a:ext cx="2322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types of quanta?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52371" y="5381347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Quanta</a:t>
            </a:r>
          </a:p>
          <a:p>
            <a:r>
              <a:rPr lang="en-US" sz="1100" b="1" dirty="0" smtClean="0"/>
              <a:t>description</a:t>
            </a:r>
            <a:endParaRPr 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91680" y="2276872"/>
                <a:ext cx="887614" cy="838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76872"/>
                <a:ext cx="887614" cy="8389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4716016" y="4429561"/>
            <a:ext cx="3502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Special focus on </a:t>
            </a:r>
            <a:r>
              <a:rPr lang="en-US" sz="2400" b="1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Light (scintillators)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Charges (solid or 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	</a:t>
            </a:r>
            <a:r>
              <a:rPr lang="en-US" sz="2400" b="1" dirty="0" smtClean="0">
                <a:sym typeface="Wingdings" panose="05000000000000000000" pitchFamily="2" charset="2"/>
              </a:rPr>
              <a:t>gaseous detectors)</a:t>
            </a:r>
          </a:p>
        </p:txBody>
      </p:sp>
    </p:spTree>
    <p:extLst>
      <p:ext uri="{BB962C8B-B14F-4D97-AF65-F5344CB8AC3E}">
        <p14:creationId xmlns:p14="http://schemas.microsoft.com/office/powerpoint/2010/main" val="1550334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423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reduce de capacitances?</a:t>
            </a:r>
          </a:p>
          <a:p>
            <a:r>
              <a:rPr lang="en-US" b="1" dirty="0">
                <a:solidFill>
                  <a:schemeClr val="bg1"/>
                </a:solidFill>
              </a:rPr>
              <a:t>-2- they are low impedance path’s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5726" y="2500912"/>
            <a:ext cx="3399570" cy="82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931908" y="1450892"/>
            <a:ext cx="715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Playing with current generators… and Laplace transform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3299" y="1966436"/>
            <a:ext cx="320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response of a 1</a:t>
            </a:r>
            <a:r>
              <a:rPr lang="en-US" baseline="30000" dirty="0" smtClean="0"/>
              <a:t>st</a:t>
            </a:r>
            <a:r>
              <a:rPr lang="en-US" dirty="0" smtClean="0"/>
              <a:t> order LPF: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48330" y="3810755"/>
                <a:ext cx="2013500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1+</m:t>
                          </m:r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  <m:r>
                            <a:rPr lang="fr-FR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30" y="3810755"/>
                <a:ext cx="2013500" cy="6594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vers le bas 17"/>
          <p:cNvSpPr/>
          <p:nvPr/>
        </p:nvSpPr>
        <p:spPr>
          <a:xfrm>
            <a:off x="1583576" y="3215595"/>
            <a:ext cx="927100" cy="59516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vers le bas 18"/>
          <p:cNvSpPr/>
          <p:nvPr/>
        </p:nvSpPr>
        <p:spPr>
          <a:xfrm rot="16200000">
            <a:off x="2487200" y="3842880"/>
            <a:ext cx="927100" cy="59516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vers le bas 19"/>
          <p:cNvSpPr/>
          <p:nvPr/>
        </p:nvSpPr>
        <p:spPr>
          <a:xfrm rot="16200000">
            <a:off x="5148169" y="3842880"/>
            <a:ext cx="927100" cy="59516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èche vers le bas 20"/>
          <p:cNvSpPr/>
          <p:nvPr/>
        </p:nvSpPr>
        <p:spPr>
          <a:xfrm rot="16200000">
            <a:off x="3923809" y="2560673"/>
            <a:ext cx="927100" cy="595160"/>
          </a:xfrm>
          <a:prstGeom prst="downArrow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941739" y="5930900"/>
            <a:ext cx="27617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371600" y="4604010"/>
            <a:ext cx="0" cy="1504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327680" y="5930900"/>
            <a:ext cx="27617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757541" y="4604010"/>
            <a:ext cx="0" cy="1504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499100" y="5930900"/>
            <a:ext cx="258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 flipV="1">
            <a:off x="5765800" y="5054600"/>
            <a:ext cx="2133600" cy="876300"/>
          </a:xfrm>
          <a:custGeom>
            <a:avLst/>
            <a:gdLst>
              <a:gd name="connsiteX0" fmla="*/ 0 w 2133600"/>
              <a:gd name="connsiteY0" fmla="*/ 0 h 876300"/>
              <a:gd name="connsiteX1" fmla="*/ 279400 w 2133600"/>
              <a:gd name="connsiteY1" fmla="*/ 355600 h 876300"/>
              <a:gd name="connsiteX2" fmla="*/ 711200 w 2133600"/>
              <a:gd name="connsiteY2" fmla="*/ 660400 h 876300"/>
              <a:gd name="connsiteX3" fmla="*/ 1193800 w 2133600"/>
              <a:gd name="connsiteY3" fmla="*/ 812800 h 876300"/>
              <a:gd name="connsiteX4" fmla="*/ 2133600 w 2133600"/>
              <a:gd name="connsiteY4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876300">
                <a:moveTo>
                  <a:pt x="0" y="0"/>
                </a:moveTo>
                <a:cubicBezTo>
                  <a:pt x="80433" y="122766"/>
                  <a:pt x="160867" y="245533"/>
                  <a:pt x="279400" y="355600"/>
                </a:cubicBezTo>
                <a:cubicBezTo>
                  <a:pt x="397933" y="465667"/>
                  <a:pt x="558800" y="584200"/>
                  <a:pt x="711200" y="660400"/>
                </a:cubicBezTo>
                <a:cubicBezTo>
                  <a:pt x="863600" y="736600"/>
                  <a:pt x="956733" y="776817"/>
                  <a:pt x="1193800" y="812800"/>
                </a:cubicBezTo>
                <a:cubicBezTo>
                  <a:pt x="1430867" y="848783"/>
                  <a:pt x="1782233" y="862541"/>
                  <a:pt x="2133600" y="8763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28602" y="4573032"/>
                <a:ext cx="701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2" y="4573032"/>
                <a:ext cx="70160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968390" y="4573032"/>
                <a:ext cx="759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390" y="4573032"/>
                <a:ext cx="75931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261830" y="2500912"/>
            <a:ext cx="3399570" cy="82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 vers le bas 37"/>
          <p:cNvSpPr/>
          <p:nvPr/>
        </p:nvSpPr>
        <p:spPr>
          <a:xfrm rot="10800000">
            <a:off x="6580278" y="3160070"/>
            <a:ext cx="927100" cy="595160"/>
          </a:xfrm>
          <a:prstGeom prst="down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715734" y="3231574"/>
                <a:ext cx="740844" cy="49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</a:rPr>
                            <m:t>ℒ</m:t>
                          </m:r>
                        </m:e>
                        <m:sup>
                          <m:r>
                            <a:rPr lang="fr-FR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34" y="3231574"/>
                <a:ext cx="740844" cy="4957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831691" y="3244334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691" y="3244334"/>
                <a:ext cx="43473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2227" y="2673587"/>
                <a:ext cx="2117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𝐼</m:t>
                      </m:r>
                      <m:r>
                        <a:rPr lang="fr-FR" i="1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  <m:r>
                            <a:rPr lang="fr-FR" i="1">
                              <a:latin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27" y="2673587"/>
                <a:ext cx="211788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Rectangle 2047"/>
              <p:cNvSpPr/>
              <p:nvPr/>
            </p:nvSpPr>
            <p:spPr>
              <a:xfrm>
                <a:off x="5287078" y="2500912"/>
                <a:ext cx="337432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𝐼</m:t>
                      </m:r>
                      <m:r>
                        <a:rPr lang="fr-FR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fr-FR">
                                  <a:latin typeface="Cambria Math"/>
                                </a:rPr>
                                <m:t>1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8" name="Rectangle 2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78" y="2500912"/>
                <a:ext cx="3374322" cy="714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Rectangle 2048"/>
              <p:cNvSpPr/>
              <p:nvPr/>
            </p:nvSpPr>
            <p:spPr>
              <a:xfrm>
                <a:off x="1618194" y="3810755"/>
                <a:ext cx="85786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9" name="Rectangle 20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94" y="3810755"/>
                <a:ext cx="857863" cy="6575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2049"/>
              <p:cNvSpPr/>
              <p:nvPr/>
            </p:nvSpPr>
            <p:spPr>
              <a:xfrm>
                <a:off x="5909299" y="3810755"/>
                <a:ext cx="2493631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  <m:r>
                            <a:rPr lang="fr-FR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0" name="Rectangle 20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299" y="3810755"/>
                <a:ext cx="2493631" cy="657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2" name="Forme libre 2051"/>
          <p:cNvSpPr/>
          <p:nvPr/>
        </p:nvSpPr>
        <p:spPr>
          <a:xfrm>
            <a:off x="1200150" y="5000625"/>
            <a:ext cx="2266950" cy="933450"/>
          </a:xfrm>
          <a:custGeom>
            <a:avLst/>
            <a:gdLst>
              <a:gd name="connsiteX0" fmla="*/ 0 w 2266950"/>
              <a:gd name="connsiteY0" fmla="*/ 933450 h 933450"/>
              <a:gd name="connsiteX1" fmla="*/ 190500 w 2266950"/>
              <a:gd name="connsiteY1" fmla="*/ 933450 h 933450"/>
              <a:gd name="connsiteX2" fmla="*/ 190500 w 2266950"/>
              <a:gd name="connsiteY2" fmla="*/ 0 h 933450"/>
              <a:gd name="connsiteX3" fmla="*/ 2266950 w 2266950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0" h="933450">
                <a:moveTo>
                  <a:pt x="0" y="933450"/>
                </a:moveTo>
                <a:lnTo>
                  <a:pt x="190500" y="933450"/>
                </a:lnTo>
                <a:lnTo>
                  <a:pt x="190500" y="0"/>
                </a:lnTo>
                <a:lnTo>
                  <a:pt x="226695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5765800" y="4874485"/>
            <a:ext cx="814478" cy="105410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Connecteur droit 2053"/>
          <p:cNvCxnSpPr/>
          <p:nvPr/>
        </p:nvCxnSpPr>
        <p:spPr>
          <a:xfrm>
            <a:off x="5611719" y="5000625"/>
            <a:ext cx="3158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Rectangle 2055"/>
              <p:cNvSpPr/>
              <p:nvPr/>
            </p:nvSpPr>
            <p:spPr>
              <a:xfrm>
                <a:off x="3467100" y="4815959"/>
                <a:ext cx="333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6" name="Rectangle 20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4815959"/>
                <a:ext cx="33304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236410" y="4815959"/>
                <a:ext cx="333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410" y="4815959"/>
                <a:ext cx="33304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3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From</a:t>
            </a:r>
            <a:r>
              <a:rPr lang="fr-FR" sz="3200" b="1" dirty="0"/>
              <a:t> quanta description</a:t>
            </a:r>
          </a:p>
          <a:p>
            <a:r>
              <a:rPr lang="fr-FR" sz="3200" b="1" dirty="0"/>
              <a:t>to </a:t>
            </a:r>
            <a:r>
              <a:rPr lang="fr-FR" sz="3200" b="1" dirty="0" err="1"/>
              <a:t>current</a:t>
            </a:r>
            <a:r>
              <a:rPr lang="fr-FR" sz="3200" b="1" dirty="0"/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97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reduce de capacitances?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-3- they amplify noise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3454" y="3381197"/>
            <a:ext cx="643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there is one more issue for low noise designs :</a:t>
            </a:r>
            <a:endParaRPr lang="en-US" sz="2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54575" y="4008189"/>
            <a:ext cx="590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Measurement uncertainty relies on     Cd    </a:t>
            </a:r>
            <a:endParaRPr lang="en-US" sz="2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390583" y="5315680"/>
            <a:ext cx="613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it’s too soon… We will understand why later</a:t>
            </a:r>
            <a:endParaRPr lang="en-US" sz="2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23454" y="1778306"/>
            <a:ext cx="689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that was said is absolutely true in the general case:</a:t>
            </a:r>
            <a:endParaRPr lang="en-US" sz="2400" dirty="0"/>
          </a:p>
        </p:txBody>
      </p:sp>
      <p:sp>
        <p:nvSpPr>
          <p:cNvPr id="12" name="Forme libre 11"/>
          <p:cNvSpPr/>
          <p:nvPr/>
        </p:nvSpPr>
        <p:spPr>
          <a:xfrm>
            <a:off x="5837644" y="4054218"/>
            <a:ext cx="623454" cy="415636"/>
          </a:xfrm>
          <a:custGeom>
            <a:avLst/>
            <a:gdLst>
              <a:gd name="connsiteX0" fmla="*/ 0 w 623454"/>
              <a:gd name="connsiteY0" fmla="*/ 235527 h 415636"/>
              <a:gd name="connsiteX1" fmla="*/ 83127 w 623454"/>
              <a:gd name="connsiteY1" fmla="*/ 415636 h 415636"/>
              <a:gd name="connsiteX2" fmla="*/ 138545 w 623454"/>
              <a:gd name="connsiteY2" fmla="*/ 0 h 415636"/>
              <a:gd name="connsiteX3" fmla="*/ 623454 w 623454"/>
              <a:gd name="connsiteY3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54" h="415636">
                <a:moveTo>
                  <a:pt x="0" y="235527"/>
                </a:moveTo>
                <a:lnTo>
                  <a:pt x="83127" y="415636"/>
                </a:lnTo>
                <a:lnTo>
                  <a:pt x="138545" y="0"/>
                </a:lnTo>
                <a:lnTo>
                  <a:pt x="623454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ZoneTexte 43"/>
          <p:cNvSpPr txBox="1"/>
          <p:nvPr/>
        </p:nvSpPr>
        <p:spPr>
          <a:xfrm>
            <a:off x="848042" y="2319092"/>
            <a:ext cx="836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Simple detector’s aspects affect the current we </a:t>
            </a:r>
            <a:r>
              <a:rPr lang="en-US" sz="2400" dirty="0"/>
              <a:t>s</a:t>
            </a:r>
            <a:r>
              <a:rPr lang="en-US" sz="2400" dirty="0" smtClean="0"/>
              <a:t>hould observe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931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bg1"/>
                </a:solidFill>
              </a:rPr>
              <a:t>From</a:t>
            </a:r>
            <a:r>
              <a:rPr lang="fr-FR" sz="3200" b="1" dirty="0">
                <a:solidFill>
                  <a:schemeClr val="bg1"/>
                </a:solidFill>
              </a:rPr>
              <a:t> quanta description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to </a:t>
            </a:r>
            <a:r>
              <a:rPr lang="fr-FR" sz="3200" b="1" dirty="0" err="1">
                <a:solidFill>
                  <a:schemeClr val="bg1"/>
                </a:solidFill>
              </a:rPr>
              <a:t>current</a:t>
            </a:r>
            <a:r>
              <a:rPr lang="fr-FR" sz="3200" b="1" dirty="0">
                <a:solidFill>
                  <a:schemeClr val="bg1"/>
                </a:solidFill>
              </a:rPr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16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Detector model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the complete picture: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1908" y="1450892"/>
            <a:ext cx="430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Playing with current generators…</a:t>
            </a:r>
            <a:endParaRPr lang="en-US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93700" y="2215634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moment, our detector is simply…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32" y="1469604"/>
            <a:ext cx="1338262" cy="16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3010" y="2840296"/>
            <a:ext cx="4623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extract signal</a:t>
            </a:r>
            <a:r>
              <a:rPr lang="en-US" dirty="0" smtClean="0"/>
              <a:t> from point ❶ or </a:t>
            </a:r>
            <a:r>
              <a:rPr lang="en-US" dirty="0"/>
              <a:t>❷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put HV </a:t>
            </a:r>
            <a:r>
              <a:rPr lang="en-US" dirty="0" smtClean="0"/>
              <a:t>at point 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b="1" dirty="0" smtClean="0"/>
              <a:t>cancel out current generator </a:t>
            </a:r>
            <a:r>
              <a:rPr lang="en-US" dirty="0" smtClean="0"/>
              <a:t>of </a:t>
            </a:r>
            <a:r>
              <a:rPr lang="en-US" dirty="0"/>
              <a:t>❷</a:t>
            </a:r>
            <a:r>
              <a:rPr lang="en-US" dirty="0" smtClean="0"/>
              <a:t> or </a:t>
            </a:r>
            <a:r>
              <a:rPr lang="en-US" dirty="0"/>
              <a:t>❶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32108" y="193813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❶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5727828" y="194396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❷</a:t>
            </a:r>
          </a:p>
        </p:txBody>
      </p:sp>
      <p:sp>
        <p:nvSpPr>
          <p:cNvPr id="2049" name="Forme libre 2048"/>
          <p:cNvSpPr/>
          <p:nvPr/>
        </p:nvSpPr>
        <p:spPr>
          <a:xfrm>
            <a:off x="6110261" y="1840214"/>
            <a:ext cx="419100" cy="467810"/>
          </a:xfrm>
          <a:custGeom>
            <a:avLst/>
            <a:gdLst>
              <a:gd name="connsiteX0" fmla="*/ 0 w 419100"/>
              <a:gd name="connsiteY0" fmla="*/ 376031 h 467810"/>
              <a:gd name="connsiteX1" fmla="*/ 133350 w 419100"/>
              <a:gd name="connsiteY1" fmla="*/ 442706 h 467810"/>
              <a:gd name="connsiteX2" fmla="*/ 190500 w 419100"/>
              <a:gd name="connsiteY2" fmla="*/ 4556 h 467810"/>
              <a:gd name="connsiteX3" fmla="*/ 419100 w 419100"/>
              <a:gd name="connsiteY3" fmla="*/ 252206 h 46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467810">
                <a:moveTo>
                  <a:pt x="0" y="376031"/>
                </a:moveTo>
                <a:cubicBezTo>
                  <a:pt x="50800" y="440325"/>
                  <a:pt x="101600" y="504619"/>
                  <a:pt x="133350" y="442706"/>
                </a:cubicBezTo>
                <a:cubicBezTo>
                  <a:pt x="165100" y="380793"/>
                  <a:pt x="142875" y="36306"/>
                  <a:pt x="190500" y="4556"/>
                </a:cubicBezTo>
                <a:cubicBezTo>
                  <a:pt x="238125" y="-27194"/>
                  <a:pt x="328612" y="112506"/>
                  <a:pt x="419100" y="25220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Forme libre 2049"/>
          <p:cNvSpPr/>
          <p:nvPr/>
        </p:nvSpPr>
        <p:spPr>
          <a:xfrm>
            <a:off x="7719986" y="1910815"/>
            <a:ext cx="361950" cy="283827"/>
          </a:xfrm>
          <a:custGeom>
            <a:avLst/>
            <a:gdLst>
              <a:gd name="connsiteX0" fmla="*/ 361950 w 361950"/>
              <a:gd name="connsiteY0" fmla="*/ 191130 h 283827"/>
              <a:gd name="connsiteX1" fmla="*/ 152400 w 361950"/>
              <a:gd name="connsiteY1" fmla="*/ 630 h 283827"/>
              <a:gd name="connsiteX2" fmla="*/ 219075 w 361950"/>
              <a:gd name="connsiteY2" fmla="*/ 248280 h 283827"/>
              <a:gd name="connsiteX3" fmla="*/ 0 w 361950"/>
              <a:gd name="connsiteY3" fmla="*/ 276855 h 28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83827">
                <a:moveTo>
                  <a:pt x="361950" y="191130"/>
                </a:moveTo>
                <a:cubicBezTo>
                  <a:pt x="269081" y="91117"/>
                  <a:pt x="176212" y="-8895"/>
                  <a:pt x="152400" y="630"/>
                </a:cubicBezTo>
                <a:cubicBezTo>
                  <a:pt x="128587" y="10155"/>
                  <a:pt x="244475" y="202243"/>
                  <a:pt x="219075" y="248280"/>
                </a:cubicBezTo>
                <a:cubicBezTo>
                  <a:pt x="193675" y="294317"/>
                  <a:pt x="96837" y="285586"/>
                  <a:pt x="0" y="27685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82" y="4109829"/>
            <a:ext cx="3305057" cy="19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3" y="4109829"/>
            <a:ext cx="3236010" cy="19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ZoneTexte 2055"/>
          <p:cNvSpPr txBox="1"/>
          <p:nvPr/>
        </p:nvSpPr>
        <p:spPr>
          <a:xfrm>
            <a:off x="4443090" y="2870717"/>
            <a:ext cx="4366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these parasitic</a:t>
            </a:r>
          </a:p>
          <a:p>
            <a:r>
              <a:rPr lang="en-US" dirty="0" smtClean="0"/>
              <a:t>capacitances should be as </a:t>
            </a:r>
            <a:r>
              <a:rPr lang="en-US" b="1" dirty="0" smtClean="0">
                <a:solidFill>
                  <a:srgbClr val="00B050"/>
                </a:solidFill>
              </a:rPr>
              <a:t>SMALL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as possible</a:t>
            </a:r>
            <a:endParaRPr lang="en-US" dirty="0"/>
          </a:p>
        </p:txBody>
      </p:sp>
      <p:sp>
        <p:nvSpPr>
          <p:cNvPr id="2057" name="Forme libre 2056"/>
          <p:cNvSpPr/>
          <p:nvPr/>
        </p:nvSpPr>
        <p:spPr>
          <a:xfrm>
            <a:off x="5886450" y="2570173"/>
            <a:ext cx="504888" cy="298429"/>
          </a:xfrm>
          <a:custGeom>
            <a:avLst/>
            <a:gdLst>
              <a:gd name="connsiteX0" fmla="*/ 0 w 504888"/>
              <a:gd name="connsiteY0" fmla="*/ 287327 h 298429"/>
              <a:gd name="connsiteX1" fmla="*/ 504825 w 504888"/>
              <a:gd name="connsiteY1" fmla="*/ 268277 h 298429"/>
              <a:gd name="connsiteX2" fmla="*/ 38100 w 504888"/>
              <a:gd name="connsiteY2" fmla="*/ 30152 h 298429"/>
              <a:gd name="connsiteX3" fmla="*/ 495300 w 504888"/>
              <a:gd name="connsiteY3" fmla="*/ 11102 h 2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88" h="298429">
                <a:moveTo>
                  <a:pt x="0" y="287327"/>
                </a:moveTo>
                <a:cubicBezTo>
                  <a:pt x="249237" y="299233"/>
                  <a:pt x="498475" y="311139"/>
                  <a:pt x="504825" y="268277"/>
                </a:cubicBezTo>
                <a:cubicBezTo>
                  <a:pt x="511175" y="225415"/>
                  <a:pt x="39687" y="73014"/>
                  <a:pt x="38100" y="30152"/>
                </a:cubicBezTo>
                <a:cubicBezTo>
                  <a:pt x="36513" y="-12710"/>
                  <a:pt x="265906" y="-804"/>
                  <a:pt x="495300" y="1110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ZoneTexte 2058"/>
          <p:cNvSpPr txBox="1"/>
          <p:nvPr/>
        </p:nvSpPr>
        <p:spPr>
          <a:xfrm>
            <a:off x="93010" y="6052292"/>
            <a:ext cx="306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</a:t>
            </a:r>
            <a:r>
              <a:rPr lang="en-US" b="1" dirty="0" smtClean="0">
                <a:solidFill>
                  <a:srgbClr val="FF0000"/>
                </a:solidFill>
              </a:rPr>
              <a:t>LARGE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 possible (</a:t>
            </a:r>
            <a:r>
              <a:rPr lang="en-US" dirty="0" err="1" smtClean="0"/>
              <a:t>nF</a:t>
            </a:r>
            <a:r>
              <a:rPr lang="en-US" dirty="0" smtClean="0"/>
              <a:t>, M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3" name="ZoneTexte 222"/>
          <p:cNvSpPr txBox="1"/>
          <p:nvPr/>
        </p:nvSpPr>
        <p:spPr>
          <a:xfrm>
            <a:off x="93010" y="6421624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</a:t>
            </a:r>
            <a:r>
              <a:rPr lang="en-US" b="1" dirty="0" smtClean="0">
                <a:solidFill>
                  <a:srgbClr val="00B050"/>
                </a:solidFill>
              </a:rPr>
              <a:t>SMALL</a:t>
            </a:r>
            <a:r>
              <a:rPr lang="en-US" dirty="0" smtClean="0"/>
              <a:t> as possible (pF,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061" name="Connecteur droit avec flèche 2060"/>
          <p:cNvCxnSpPr/>
          <p:nvPr/>
        </p:nvCxnSpPr>
        <p:spPr>
          <a:xfrm>
            <a:off x="8260080" y="5273040"/>
            <a:ext cx="0" cy="472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ZoneTexte 2061"/>
          <p:cNvSpPr txBox="1"/>
          <p:nvPr/>
        </p:nvSpPr>
        <p:spPr>
          <a:xfrm>
            <a:off x="8385382" y="532459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227" name="Connecteur droit avec flèche 226"/>
          <p:cNvCxnSpPr/>
          <p:nvPr/>
        </p:nvCxnSpPr>
        <p:spPr>
          <a:xfrm flipV="1">
            <a:off x="905318" y="4928354"/>
            <a:ext cx="0" cy="472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ZoneTexte 227"/>
          <p:cNvSpPr txBox="1"/>
          <p:nvPr/>
        </p:nvSpPr>
        <p:spPr>
          <a:xfrm>
            <a:off x="575597" y="49799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78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76300" y="4114140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From</a:t>
            </a:r>
            <a:r>
              <a:rPr lang="fr-FR" sz="3200" b="1" dirty="0"/>
              <a:t> quanta description</a:t>
            </a:r>
          </a:p>
          <a:p>
            <a:r>
              <a:rPr lang="fr-FR" sz="3200" b="1" dirty="0"/>
              <a:t>to </a:t>
            </a:r>
            <a:r>
              <a:rPr lang="fr-FR" sz="3200" b="1" dirty="0" err="1"/>
              <a:t>current</a:t>
            </a:r>
            <a:r>
              <a:rPr lang="fr-FR" sz="3200" b="1" dirty="0"/>
              <a:t> description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16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Detector model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the complete picture: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31908" y="2060492"/>
            <a:ext cx="792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 the </a:t>
            </a:r>
            <a:r>
              <a:rPr lang="en-US" sz="2400" b="1" dirty="0" smtClean="0"/>
              <a:t>current generator </a:t>
            </a:r>
            <a:r>
              <a:rPr lang="en-US" sz="2400" dirty="0" smtClean="0"/>
              <a:t>for any detector configuration</a:t>
            </a:r>
            <a:endParaRPr lang="en-US" sz="2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931908" y="2864193"/>
            <a:ext cx="558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 how to </a:t>
            </a:r>
            <a:r>
              <a:rPr lang="en-US" sz="2400" b="1" dirty="0" smtClean="0"/>
              <a:t>polarize the detector </a:t>
            </a:r>
            <a:r>
              <a:rPr lang="en-US" sz="2400" dirty="0" smtClean="0"/>
              <a:t>and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properly </a:t>
            </a:r>
            <a:r>
              <a:rPr lang="en-US" sz="2400" b="1" dirty="0" smtClean="0"/>
              <a:t>extract the signal </a:t>
            </a:r>
            <a:endParaRPr lang="en-US" sz="2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931908" y="5159658"/>
            <a:ext cx="7112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 that we </a:t>
            </a:r>
            <a:r>
              <a:rPr lang="en-US" sz="2400" b="1" dirty="0" smtClean="0"/>
              <a:t>shall minimize parasitic capacitances</a:t>
            </a:r>
          </a:p>
          <a:p>
            <a:r>
              <a:rPr lang="en-US" sz="2400" dirty="0" smtClean="0"/>
              <a:t>	and pay attention to </a:t>
            </a:r>
            <a:r>
              <a:rPr lang="en-US" sz="2400" b="1" dirty="0" smtClean="0"/>
              <a:t>detector capacitance</a:t>
            </a:r>
            <a:endParaRPr lang="en-US" sz="2400" b="1" dirty="0"/>
          </a:p>
        </p:txBody>
      </p:sp>
      <p:sp>
        <p:nvSpPr>
          <p:cNvPr id="11" name="Flèche droite 10"/>
          <p:cNvSpPr/>
          <p:nvPr/>
        </p:nvSpPr>
        <p:spPr>
          <a:xfrm>
            <a:off x="5578348" y="4114140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876300" y="4128642"/>
            <a:ext cx="3951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PM signals quantification.</a:t>
            </a:r>
          </a:p>
          <a:p>
            <a:r>
              <a:rPr lang="en-US" sz="2400" dirty="0" smtClean="0"/>
              <a:t>…Toward a good methodology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766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697059" y="3285550"/>
            <a:ext cx="3717598" cy="75510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3051" y="1021941"/>
            <a:ext cx="159207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697059" y="916021"/>
            <a:ext cx="3717598" cy="75510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913051" y="2214396"/>
            <a:ext cx="192718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7059" y="2108476"/>
            <a:ext cx="3717598" cy="755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913051" y="3391470"/>
            <a:ext cx="308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Signal Processing </a:t>
            </a:r>
            <a:r>
              <a:rPr lang="en-US" sz="2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endParaRPr 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13051" y="4517297"/>
            <a:ext cx="2396130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97059" y="4411377"/>
            <a:ext cx="3717598" cy="755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4344018" y="1525916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4344018" y="2704703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4370498" y="3855298"/>
            <a:ext cx="370720" cy="741439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1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55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It would be logical, but…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" b="100000" l="9718" r="99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60" y="3941366"/>
            <a:ext cx="30384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83755" y="1759665"/>
            <a:ext cx="7159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Uncertainties specification is often the stumbling block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for young scientists…</a:t>
            </a:r>
          </a:p>
          <a:p>
            <a:r>
              <a:rPr lang="en-US" sz="2400" dirty="0" smtClean="0"/>
              <a:t>but it’s the right way for good scientists… </a:t>
            </a:r>
          </a:p>
          <a:p>
            <a:r>
              <a:rPr lang="en-US" sz="2400" dirty="0" smtClean="0"/>
              <a:t>And, above all, it helps…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5849478" y="5304710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La </a:t>
            </a:r>
            <a:r>
              <a:rPr lang="en-US" sz="1000" dirty="0" err="1" smtClean="0"/>
              <a:t>pierre</a:t>
            </a:r>
            <a:r>
              <a:rPr lang="en-US" sz="1000" dirty="0" smtClean="0"/>
              <a:t> </a:t>
            </a:r>
            <a:r>
              <a:rPr lang="en-US" sz="1000" dirty="0" err="1" smtClean="0"/>
              <a:t>d’achoppement</a:t>
            </a:r>
            <a:r>
              <a:rPr lang="en-US" sz="1000" dirty="0" smtClean="0"/>
              <a:t> du </a:t>
            </a:r>
          </a:p>
          <a:p>
            <a:r>
              <a:rPr lang="en-US" sz="1000" dirty="0" smtClean="0"/>
              <a:t>du </a:t>
            </a:r>
            <a:r>
              <a:rPr lang="en-US" sz="1000" dirty="0" err="1" smtClean="0"/>
              <a:t>Facteur</a:t>
            </a:r>
            <a:r>
              <a:rPr lang="en-US" sz="1000" dirty="0" smtClean="0"/>
              <a:t> Cheval</a:t>
            </a:r>
            <a:endParaRPr lang="en-US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83755" y="4375573"/>
            <a:ext cx="4224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so we will jump to this section</a:t>
            </a:r>
          </a:p>
          <a:p>
            <a:r>
              <a:rPr lang="en-US" sz="2400" dirty="0" smtClean="0"/>
              <a:t>	&amp; come back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912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2697059" y="4411377"/>
            <a:ext cx="3717598" cy="75510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3051" y="1021941"/>
            <a:ext cx="159207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697059" y="916021"/>
            <a:ext cx="3717598" cy="75510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913051" y="2214396"/>
            <a:ext cx="192718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7059" y="2108476"/>
            <a:ext cx="3717598" cy="755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913051" y="3391470"/>
            <a:ext cx="306936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Processing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7059" y="3285550"/>
            <a:ext cx="3717598" cy="75510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913051" y="4517297"/>
            <a:ext cx="2499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Data analysis </a:t>
            </a:r>
            <a:r>
              <a:rPr lang="en-US" sz="2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endParaRPr 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4344018" y="1525916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4344018" y="2704703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4370498" y="3855298"/>
            <a:ext cx="370720" cy="741439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5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data acquisition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uncertainties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1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Bayesian point of view…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3755" y="1759665"/>
            <a:ext cx="8512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Believe me, every scientist is Bayesian…</a:t>
            </a:r>
          </a:p>
          <a:p>
            <a:r>
              <a:rPr lang="en-US" sz="2400" dirty="0" smtClean="0"/>
              <a:t>… and Bayes formalism helps us to clarify hypothesis &amp; conclusions</a:t>
            </a:r>
          </a:p>
          <a:p>
            <a:r>
              <a:rPr lang="en-US" sz="2400" dirty="0" smtClean="0"/>
              <a:t>So, why not having a look to this subject? 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6900" y="326286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basics: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02995" y="3662402"/>
            <a:ext cx="152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data.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02995" y="4050268"/>
            <a:ext cx="604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should be able to express a (statistical) model of these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85980" y="5019933"/>
                <a:ext cx="4172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𝑑𝑎𝑡𝑎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𝑚𝑜𝑑𝑒𝑙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𝑝𝑎𝑟𝑎𝑚𝑒𝑡𝑒𝑟𝑠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80" y="5019933"/>
                <a:ext cx="417204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02995" y="4612501"/>
            <a:ext cx="442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,so it easy to write (also known as likelihood)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58495" y="5532398"/>
            <a:ext cx="625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Reads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probability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of data,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knowing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model and its parameters</a:t>
            </a:r>
          </a:p>
        </p:txBody>
      </p:sp>
    </p:spTree>
    <p:extLst>
      <p:ext uri="{BB962C8B-B14F-4D97-AF65-F5344CB8AC3E}">
        <p14:creationId xmlns:p14="http://schemas.microsoft.com/office/powerpoint/2010/main" val="1367780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data acquisition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uncertainties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1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Bayesian point of view…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3755" y="1759665"/>
            <a:ext cx="246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Bayes Theorem… :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83755" y="5130524"/>
            <a:ext cx="7683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is an efficient way to go from statistician’s point of view to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physicist’s point of view!</a:t>
            </a:r>
          </a:p>
          <a:p>
            <a:r>
              <a:rPr lang="en-US" sz="2400" dirty="0" smtClean="0"/>
              <a:t>But sometimes hard to apply.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4185" y="2954848"/>
                <a:ext cx="7982395" cy="123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𝑝𝑎𝑟𝑎𝑚𝑒𝑡𝑒𝑟𝑠</m:t>
                          </m:r>
                          <m:r>
                            <a:rPr lang="en-US" sz="2400" i="1">
                              <a:latin typeface="Cambria Math"/>
                            </a:rPr>
                            <m:t> | </m:t>
                          </m:r>
                          <m:r>
                            <a:rPr lang="en-US" sz="2400" i="1">
                              <a:latin typeface="Cambria Math"/>
                            </a:rPr>
                            <m:t>𝑑𝑎𝑡𝑎</m:t>
                          </m:r>
                          <m:r>
                            <a:rPr lang="en-US" sz="2400" i="1">
                              <a:latin typeface="Cambria Math"/>
                            </a:rPr>
                            <m:t> , </m:t>
                          </m:r>
                          <m:r>
                            <a:rPr lang="en-US" sz="2400" i="1">
                              <a:latin typeface="Cambria Math"/>
                            </a:rPr>
                            <m:t>𝑚𝑜𝑑𝑒𝑙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𝑑𝑎𝑡𝑎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𝑝𝑎𝑟𝑎𝑚𝑒𝑡𝑒𝑟𝑠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𝑚𝑜𝑑𝑒𝑙</m:t>
                          </m:r>
                          <m:r>
                            <a:rPr lang="en-US" sz="2400" i="1">
                              <a:latin typeface="Cambria Math"/>
                            </a:rPr>
                            <m:t>)∙</m:t>
                          </m:r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𝑝𝑎𝑟𝑎𝑚𝑒𝑡𝑒𝑟𝑠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𝑚𝑜𝑑𝑒𝑙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𝑑𝑎𝑡𝑎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𝑚𝑜𝑑𝑒𝑙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5" y="2954848"/>
                <a:ext cx="7982395" cy="12354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1290513" y="2254628"/>
            <a:ext cx="322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Posterior parameters probability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52457" y="2441082"/>
            <a:ext cx="109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likelihood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48206" y="2813234"/>
            <a:ext cx="283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Prior parameters probability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70406" y="4139451"/>
            <a:ext cx="28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Bayes factor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 constant for a given model</a:t>
            </a:r>
          </a:p>
        </p:txBody>
      </p:sp>
      <p:sp>
        <p:nvSpPr>
          <p:cNvPr id="9" name="Forme libre 8"/>
          <p:cNvSpPr/>
          <p:nvPr/>
        </p:nvSpPr>
        <p:spPr>
          <a:xfrm>
            <a:off x="736092" y="2628900"/>
            <a:ext cx="914908" cy="342900"/>
          </a:xfrm>
          <a:custGeom>
            <a:avLst/>
            <a:gdLst>
              <a:gd name="connsiteX0" fmla="*/ 914908 w 914908"/>
              <a:gd name="connsiteY0" fmla="*/ 0 h 342900"/>
              <a:gd name="connsiteX1" fmla="*/ 13208 w 914908"/>
              <a:gd name="connsiteY1" fmla="*/ 38100 h 342900"/>
              <a:gd name="connsiteX2" fmla="*/ 356108 w 914908"/>
              <a:gd name="connsiteY2" fmla="*/ 114300 h 342900"/>
              <a:gd name="connsiteX3" fmla="*/ 51308 w 914908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908" h="342900">
                <a:moveTo>
                  <a:pt x="914908" y="0"/>
                </a:moveTo>
                <a:cubicBezTo>
                  <a:pt x="510624" y="9525"/>
                  <a:pt x="106341" y="19050"/>
                  <a:pt x="13208" y="38100"/>
                </a:cubicBezTo>
                <a:cubicBezTo>
                  <a:pt x="-79925" y="57150"/>
                  <a:pt x="349758" y="63500"/>
                  <a:pt x="356108" y="114300"/>
                </a:cubicBezTo>
                <a:cubicBezTo>
                  <a:pt x="362458" y="165100"/>
                  <a:pt x="206883" y="254000"/>
                  <a:pt x="51308" y="3429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e libre 10"/>
          <p:cNvSpPr/>
          <p:nvPr/>
        </p:nvSpPr>
        <p:spPr>
          <a:xfrm>
            <a:off x="4610100" y="2819400"/>
            <a:ext cx="266700" cy="508000"/>
          </a:xfrm>
          <a:custGeom>
            <a:avLst/>
            <a:gdLst>
              <a:gd name="connsiteX0" fmla="*/ 266700 w 266700"/>
              <a:gd name="connsiteY0" fmla="*/ 0 h 508000"/>
              <a:gd name="connsiteX1" fmla="*/ 12700 w 266700"/>
              <a:gd name="connsiteY1" fmla="*/ 101600 h 508000"/>
              <a:gd name="connsiteX2" fmla="*/ 114300 w 266700"/>
              <a:gd name="connsiteY2" fmla="*/ 177800 h 508000"/>
              <a:gd name="connsiteX3" fmla="*/ 0 w 26670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508000">
                <a:moveTo>
                  <a:pt x="266700" y="0"/>
                </a:moveTo>
                <a:cubicBezTo>
                  <a:pt x="152400" y="35983"/>
                  <a:pt x="38100" y="71967"/>
                  <a:pt x="12700" y="101600"/>
                </a:cubicBezTo>
                <a:cubicBezTo>
                  <a:pt x="-12700" y="131233"/>
                  <a:pt x="116417" y="110067"/>
                  <a:pt x="114300" y="177800"/>
                </a:cubicBezTo>
                <a:cubicBezTo>
                  <a:pt x="112183" y="245533"/>
                  <a:pt x="56091" y="376766"/>
                  <a:pt x="0" y="5080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 19"/>
          <p:cNvSpPr/>
          <p:nvPr/>
        </p:nvSpPr>
        <p:spPr>
          <a:xfrm>
            <a:off x="5207000" y="2856774"/>
            <a:ext cx="647700" cy="483326"/>
          </a:xfrm>
          <a:custGeom>
            <a:avLst/>
            <a:gdLst>
              <a:gd name="connsiteX0" fmla="*/ 647700 w 647700"/>
              <a:gd name="connsiteY0" fmla="*/ 203926 h 483326"/>
              <a:gd name="connsiteX1" fmla="*/ 279400 w 647700"/>
              <a:gd name="connsiteY1" fmla="*/ 726 h 483326"/>
              <a:gd name="connsiteX2" fmla="*/ 444500 w 647700"/>
              <a:gd name="connsiteY2" fmla="*/ 267426 h 483326"/>
              <a:gd name="connsiteX3" fmla="*/ 0 w 647700"/>
              <a:gd name="connsiteY3" fmla="*/ 483326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483326">
                <a:moveTo>
                  <a:pt x="647700" y="203926"/>
                </a:moveTo>
                <a:cubicBezTo>
                  <a:pt x="480483" y="97034"/>
                  <a:pt x="313267" y="-9857"/>
                  <a:pt x="279400" y="726"/>
                </a:cubicBezTo>
                <a:cubicBezTo>
                  <a:pt x="245533" y="11309"/>
                  <a:pt x="491067" y="186993"/>
                  <a:pt x="444500" y="267426"/>
                </a:cubicBezTo>
                <a:cubicBezTo>
                  <a:pt x="397933" y="347859"/>
                  <a:pt x="198966" y="415592"/>
                  <a:pt x="0" y="483326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e libre 20"/>
          <p:cNvSpPr/>
          <p:nvPr/>
        </p:nvSpPr>
        <p:spPr>
          <a:xfrm>
            <a:off x="3860800" y="4203700"/>
            <a:ext cx="1701800" cy="431800"/>
          </a:xfrm>
          <a:custGeom>
            <a:avLst/>
            <a:gdLst>
              <a:gd name="connsiteX0" fmla="*/ 1701800 w 1701800"/>
              <a:gd name="connsiteY0" fmla="*/ 228600 h 431800"/>
              <a:gd name="connsiteX1" fmla="*/ 355600 w 1701800"/>
              <a:gd name="connsiteY1" fmla="*/ 431800 h 431800"/>
              <a:gd name="connsiteX2" fmla="*/ 647700 w 1701800"/>
              <a:gd name="connsiteY2" fmla="*/ 228600 h 431800"/>
              <a:gd name="connsiteX3" fmla="*/ 0 w 1701800"/>
              <a:gd name="connsiteY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431800">
                <a:moveTo>
                  <a:pt x="1701800" y="228600"/>
                </a:moveTo>
                <a:cubicBezTo>
                  <a:pt x="1116541" y="330200"/>
                  <a:pt x="531283" y="431800"/>
                  <a:pt x="355600" y="431800"/>
                </a:cubicBezTo>
                <a:cubicBezTo>
                  <a:pt x="179917" y="431800"/>
                  <a:pt x="706967" y="300567"/>
                  <a:pt x="647700" y="228600"/>
                </a:cubicBezTo>
                <a:cubicBezTo>
                  <a:pt x="588433" y="156633"/>
                  <a:pt x="294216" y="78316"/>
                  <a:pt x="0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6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49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data acquisition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uncertainties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0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can it help us?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3755" y="1357870"/>
            <a:ext cx="7136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Bayes formalism explain HOW to analyze our data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GIVEN our knowledge of underlying assumptions</a:t>
            </a:r>
            <a:endParaRPr lang="en-US" sz="2400" dirty="0"/>
          </a:p>
        </p:txBody>
      </p:sp>
      <p:sp>
        <p:nvSpPr>
          <p:cNvPr id="10" name="Flèche vers le bas 9"/>
          <p:cNvSpPr/>
          <p:nvPr/>
        </p:nvSpPr>
        <p:spPr>
          <a:xfrm>
            <a:off x="1302327" y="2493804"/>
            <a:ext cx="659528" cy="3848091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489528" y="4028969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Increasing complexity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189019" y="2493805"/>
            <a:ext cx="498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problems, data not correlated, Gaussian noise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2189019" y="3408205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 problems, data are correlated, Gaussian noise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189019" y="4405730"/>
            <a:ext cx="626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problems, data are correlated, non Normal distributions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189019" y="5379467"/>
            <a:ext cx="674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complex problems, data are correlated, non Normal distributions,</a:t>
            </a:r>
          </a:p>
          <a:p>
            <a:r>
              <a:rPr lang="en-US" dirty="0"/>
              <a:t>	</a:t>
            </a:r>
            <a:r>
              <a:rPr lang="en-US" dirty="0" smtClean="0"/>
              <a:t>we have a priori about parameters distributions</a:t>
            </a:r>
            <a:endParaRPr lang="en-US" dirty="0"/>
          </a:p>
        </p:txBody>
      </p:sp>
      <p:sp>
        <p:nvSpPr>
          <p:cNvPr id="16" name="Flèche droite 15"/>
          <p:cNvSpPr/>
          <p:nvPr/>
        </p:nvSpPr>
        <p:spPr>
          <a:xfrm>
            <a:off x="2420084" y="2978714"/>
            <a:ext cx="671954" cy="29094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3445068" y="2932581"/>
            <a:ext cx="200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curve fitting</a:t>
            </a:r>
            <a:endParaRPr lang="en-US" dirty="0"/>
          </a:p>
        </p:txBody>
      </p:sp>
      <p:sp>
        <p:nvSpPr>
          <p:cNvPr id="18" name="Flèche droite 17"/>
          <p:cNvSpPr/>
          <p:nvPr/>
        </p:nvSpPr>
        <p:spPr>
          <a:xfrm>
            <a:off x="2420084" y="3823841"/>
            <a:ext cx="671954" cy="29094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3445068" y="3777708"/>
            <a:ext cx="362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noise &amp; signal analysis, …</a:t>
            </a:r>
            <a:endParaRPr lang="en-US" dirty="0"/>
          </a:p>
        </p:txBody>
      </p:sp>
      <p:sp>
        <p:nvSpPr>
          <p:cNvPr id="20" name="Flèche droite 19"/>
          <p:cNvSpPr/>
          <p:nvPr/>
        </p:nvSpPr>
        <p:spPr>
          <a:xfrm>
            <a:off x="2420084" y="4890455"/>
            <a:ext cx="671954" cy="29094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3445068" y="4844322"/>
            <a:ext cx="27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Counting, pulse shaping, …</a:t>
            </a:r>
            <a:endParaRPr lang="en-US" dirty="0"/>
          </a:p>
        </p:txBody>
      </p:sp>
      <p:sp>
        <p:nvSpPr>
          <p:cNvPr id="22" name="Flèche droite 21"/>
          <p:cNvSpPr/>
          <p:nvPr/>
        </p:nvSpPr>
        <p:spPr>
          <a:xfrm>
            <a:off x="2420084" y="6050950"/>
            <a:ext cx="671954" cy="2909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3445068" y="6004817"/>
            <a:ext cx="372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Uncertainties combination, physics, …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775708" y="2932581"/>
            <a:ext cx="13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Least square</a:t>
            </a:r>
            <a:endParaRPr lang="en-US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537968" y="37846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Chi2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040699" y="4851262"/>
            <a:ext cx="214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Maximum likelihood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8638733" y="60057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853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23528" y="4004127"/>
            <a:ext cx="4411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</a:t>
            </a:r>
            <a:r>
              <a:rPr lang="en-US" dirty="0" smtClean="0"/>
              <a:t>transport (optics),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transport in matter (electrostatics)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induction (electrostatics)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4110" y="3542462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47271" y="3470454"/>
            <a:ext cx="2527352" cy="51334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Introduction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309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T</a:t>
            </a:r>
            <a:r>
              <a:rPr lang="en-US" b="1" dirty="0" smtClean="0">
                <a:solidFill>
                  <a:schemeClr val="bg1"/>
                </a:solidFill>
              </a:rPr>
              <a:t>he transport phase: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23528" y="1619508"/>
            <a:ext cx="357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kind of knowledges?</a:t>
            </a:r>
            <a:endParaRPr lang="en-US" sz="2400" b="1" dirty="0"/>
          </a:p>
        </p:txBody>
      </p:sp>
      <p:sp>
        <p:nvSpPr>
          <p:cNvPr id="23" name="Flèche droite rayée 22"/>
          <p:cNvSpPr/>
          <p:nvPr/>
        </p:nvSpPr>
        <p:spPr>
          <a:xfrm rot="5400000">
            <a:off x="1016183" y="2519608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247271" y="3470454"/>
            <a:ext cx="2527352" cy="5133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droite rayée 19"/>
          <p:cNvSpPr/>
          <p:nvPr/>
        </p:nvSpPr>
        <p:spPr>
          <a:xfrm rot="5400000">
            <a:off x="1016183" y="5377862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762975" y="2276872"/>
            <a:ext cx="2215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quanta?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1779981" y="527183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17355" y="5318000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Current</a:t>
            </a:r>
          </a:p>
          <a:p>
            <a:r>
              <a:rPr lang="en-US" sz="1100" b="1" dirty="0" smtClean="0"/>
              <a:t>description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52371" y="2523093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Quanta</a:t>
            </a:r>
          </a:p>
          <a:p>
            <a:r>
              <a:rPr lang="en-US" sz="1100" b="1" dirty="0" smtClean="0"/>
              <a:t>description</a:t>
            </a:r>
            <a:endParaRPr lang="en-US" sz="11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716016" y="3200202"/>
            <a:ext cx="4195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Special focus on </a:t>
            </a:r>
            <a:r>
              <a:rPr lang="en-US" sz="2400" b="1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Electrostatics &amp; detectors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	</a:t>
            </a:r>
            <a:r>
              <a:rPr lang="en-US" sz="2400" b="1" dirty="0" smtClean="0">
                <a:sym typeface="Wingdings" panose="05000000000000000000" pitchFamily="2" charset="2"/>
              </a:rPr>
              <a:t>design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Signal induction </a:t>
            </a:r>
          </a:p>
          <a:p>
            <a:pPr lvl="1"/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ym typeface="Wingdings" panose="05000000000000000000" pitchFamily="2" charset="2"/>
              </a:rPr>
              <a:t>Ramo</a:t>
            </a:r>
            <a:r>
              <a:rPr lang="en-US" sz="2400" b="1" dirty="0" smtClean="0">
                <a:sym typeface="Wingdings" panose="05000000000000000000" pitchFamily="2" charset="2"/>
              </a:rPr>
              <a:t>-Shockley Theorem</a:t>
            </a:r>
          </a:p>
        </p:txBody>
      </p:sp>
    </p:spTree>
    <p:extLst>
      <p:ext uri="{BB962C8B-B14F-4D97-AF65-F5344CB8AC3E}">
        <p14:creationId xmlns:p14="http://schemas.microsoft.com/office/powerpoint/2010/main" val="4282757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data acquisition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uncertainties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Good literature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1" y="1704109"/>
            <a:ext cx="170693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9" y="3643745"/>
            <a:ext cx="1766965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3745"/>
            <a:ext cx="1787234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382982" y="2050473"/>
            <a:ext cx="4615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wonderful (clear) introduction (and far more)</a:t>
            </a:r>
          </a:p>
          <a:p>
            <a:r>
              <a:rPr lang="en-US" dirty="0" smtClean="0"/>
              <a:t>To Bayesian Data Analysis</a:t>
            </a:r>
          </a:p>
          <a:p>
            <a:r>
              <a:rPr lang="en-US" dirty="0" smtClean="0"/>
              <a:t>Cheap: 40€ !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76191" y="4752109"/>
            <a:ext cx="4460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“Everything You Always Wanted to Know </a:t>
            </a:r>
            <a:endParaRPr lang="en-US" dirty="0" smtClean="0"/>
          </a:p>
          <a:p>
            <a:r>
              <a:rPr lang="en-US" dirty="0" smtClean="0"/>
              <a:t>About Uncertainties* </a:t>
            </a:r>
            <a:r>
              <a:rPr lang="en-US" dirty="0"/>
              <a:t>But Were Afraid to Ask”</a:t>
            </a:r>
            <a:endParaRPr lang="en-US" dirty="0" smtClean="0"/>
          </a:p>
          <a:p>
            <a:r>
              <a:rPr lang="en-US" dirty="0" smtClean="0"/>
              <a:t>For free!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568036" y="6040582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Sorry Woody…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92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data acquisition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uncertainties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74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focus on uncertainties combination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658" y="3035992"/>
                <a:ext cx="8563837" cy="2051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e>
                        <m:sup>
                          <m:r>
                            <a:rPr lang="fr-FR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𝑖</m:t>
                          </m:r>
                          <m:r>
                            <a:rPr lang="fr-FR" sz="2400" i="1">
                              <a:latin typeface="Cambria Math"/>
                            </a:rPr>
                            <m:t>=1..</m:t>
                          </m:r>
                          <m:r>
                            <a:rPr lang="fr-FR" sz="2400" i="1"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sz="2400" i="1">
                          <a:latin typeface="Cambria Math"/>
                        </a:rPr>
                        <m:t>+2</m:t>
                      </m:r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𝑖</m:t>
                          </m:r>
                          <m:r>
                            <a:rPr lang="fr-FR" sz="2400" i="1">
                              <a:latin typeface="Cambria Math"/>
                            </a:rPr>
                            <m:t>=1..</m:t>
                          </m:r>
                          <m:r>
                            <a:rPr lang="fr-FR" sz="2400" i="1">
                              <a:latin typeface="Cambria Math"/>
                            </a:rPr>
                            <m:t>𝑁</m:t>
                          </m:r>
                          <m:r>
                            <a:rPr lang="fr-FR" sz="2400" i="1">
                              <a:latin typeface="Cambria Math"/>
                            </a:rPr>
                            <m:t>−1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+1..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𝑁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i="1">
                                  <a:latin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fr-FR" sz="24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 i="1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fr-FR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𝝏</m:t>
                                  </m:r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𝒇</m:t>
                                  </m:r>
                                </m:num>
                                <m:den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𝝏</m:t>
                                  </m:r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fr-FR" sz="2400" i="1">
                          <a:latin typeface="Cambria Math"/>
                        </a:rPr>
                        <m:t>∙</m:t>
                      </m:r>
                      <m:r>
                        <a:rPr lang="fr-FR" sz="2400" b="1" i="1">
                          <a:latin typeface="Cambria Math"/>
                        </a:rPr>
                        <m:t>𝑪𝒐𝒗</m:t>
                      </m:r>
                      <m:r>
                        <a:rPr lang="fr-FR" sz="24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1" i="1">
                                  <a:latin typeface="Cambria Math"/>
                                </a:rPr>
                                <m:t>𝝏</m:t>
                              </m:r>
                              <m:r>
                                <a:rPr lang="fr-FR" sz="2400" b="1" i="1">
                                  <a:latin typeface="Cambria Math"/>
                                </a:rPr>
                                <m:t>𝒇</m:t>
                              </m:r>
                            </m:num>
                            <m:den>
                              <m:r>
                                <a:rPr lang="fr-FR" sz="2400" b="1" i="1">
                                  <a:latin typeface="Cambria Math"/>
                                </a:rPr>
                                <m:t>𝝏</m:t>
                              </m:r>
                              <m:r>
                                <a:rPr lang="fr-FR" sz="2400" b="1" i="1">
                                  <a:latin typeface="Cambria Math"/>
                                </a:rPr>
                                <m:t>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58" y="3035992"/>
                <a:ext cx="8563837" cy="20517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6245" y="2215970"/>
                <a:ext cx="2824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𝑌</m:t>
                      </m:r>
                      <m:r>
                        <a:rPr lang="fr-FR" sz="2400" i="1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400" i="1">
                              <a:latin typeface="Cambria Math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45" y="2215970"/>
                <a:ext cx="282461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472658" y="1384300"/>
            <a:ext cx="19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The result we need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10159" y="1568966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Our model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58385" y="2416600"/>
            <a:ext cx="220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data we acquired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05060" y="5229718"/>
                <a:ext cx="3491469" cy="10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e>
                        <m:sup>
                          <m:r>
                            <a:rPr lang="fr-FR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𝑖</m:t>
                          </m:r>
                          <m:r>
                            <a:rPr lang="fr-FR" sz="2400" i="1">
                              <a:latin typeface="Cambria Math"/>
                            </a:rPr>
                            <m:t>=1..</m:t>
                          </m:r>
                          <m:r>
                            <a:rPr lang="fr-FR" sz="2400" i="1"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60" y="5229718"/>
                <a:ext cx="3491469" cy="10940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4473058" y="5592093"/>
            <a:ext cx="273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If data are not correlated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-17918" y="4431214"/>
            <a:ext cx="153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Its uncertainty</a:t>
            </a:r>
            <a:endParaRPr lang="en-US" dirty="0"/>
          </a:p>
        </p:txBody>
      </p:sp>
      <p:sp>
        <p:nvSpPr>
          <p:cNvPr id="18" name="Forme libre 17"/>
          <p:cNvSpPr/>
          <p:nvPr/>
        </p:nvSpPr>
        <p:spPr>
          <a:xfrm>
            <a:off x="705060" y="1803400"/>
            <a:ext cx="437723" cy="457200"/>
          </a:xfrm>
          <a:custGeom>
            <a:avLst/>
            <a:gdLst>
              <a:gd name="connsiteX0" fmla="*/ 196640 w 437723"/>
              <a:gd name="connsiteY0" fmla="*/ 0 h 457200"/>
              <a:gd name="connsiteX1" fmla="*/ 6140 w 437723"/>
              <a:gd name="connsiteY1" fmla="*/ 241300 h 457200"/>
              <a:gd name="connsiteX2" fmla="*/ 399840 w 437723"/>
              <a:gd name="connsiteY2" fmla="*/ 215900 h 457200"/>
              <a:gd name="connsiteX3" fmla="*/ 399840 w 437723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723" h="457200">
                <a:moveTo>
                  <a:pt x="196640" y="0"/>
                </a:moveTo>
                <a:cubicBezTo>
                  <a:pt x="84456" y="102658"/>
                  <a:pt x="-27727" y="205317"/>
                  <a:pt x="6140" y="241300"/>
                </a:cubicBezTo>
                <a:cubicBezTo>
                  <a:pt x="40007" y="277283"/>
                  <a:pt x="334223" y="179917"/>
                  <a:pt x="399840" y="215900"/>
                </a:cubicBezTo>
                <a:cubicBezTo>
                  <a:pt x="465457" y="251883"/>
                  <a:pt x="432648" y="354541"/>
                  <a:pt x="399840" y="4572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e libre 18"/>
          <p:cNvSpPr/>
          <p:nvPr/>
        </p:nvSpPr>
        <p:spPr>
          <a:xfrm>
            <a:off x="1701800" y="1841500"/>
            <a:ext cx="1041400" cy="431800"/>
          </a:xfrm>
          <a:custGeom>
            <a:avLst/>
            <a:gdLst>
              <a:gd name="connsiteX0" fmla="*/ 1041400 w 1041400"/>
              <a:gd name="connsiteY0" fmla="*/ 0 h 431800"/>
              <a:gd name="connsiteX1" fmla="*/ 88900 w 1041400"/>
              <a:gd name="connsiteY1" fmla="*/ 63500 h 431800"/>
              <a:gd name="connsiteX2" fmla="*/ 215900 w 1041400"/>
              <a:gd name="connsiteY2" fmla="*/ 190500 h 431800"/>
              <a:gd name="connsiteX3" fmla="*/ 0 w 1041400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0" h="431800">
                <a:moveTo>
                  <a:pt x="1041400" y="0"/>
                </a:moveTo>
                <a:cubicBezTo>
                  <a:pt x="633941" y="15875"/>
                  <a:pt x="226483" y="31750"/>
                  <a:pt x="88900" y="63500"/>
                </a:cubicBezTo>
                <a:cubicBezTo>
                  <a:pt x="-48683" y="95250"/>
                  <a:pt x="230717" y="129117"/>
                  <a:pt x="215900" y="190500"/>
                </a:cubicBezTo>
                <a:cubicBezTo>
                  <a:pt x="201083" y="251883"/>
                  <a:pt x="100541" y="341841"/>
                  <a:pt x="0" y="4318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 19"/>
          <p:cNvSpPr/>
          <p:nvPr/>
        </p:nvSpPr>
        <p:spPr>
          <a:xfrm>
            <a:off x="2908300" y="2576469"/>
            <a:ext cx="1206500" cy="346573"/>
          </a:xfrm>
          <a:custGeom>
            <a:avLst/>
            <a:gdLst>
              <a:gd name="connsiteX0" fmla="*/ 1206500 w 1206500"/>
              <a:gd name="connsiteY0" fmla="*/ 90531 h 346573"/>
              <a:gd name="connsiteX1" fmla="*/ 825500 w 1206500"/>
              <a:gd name="connsiteY1" fmla="*/ 14331 h 346573"/>
              <a:gd name="connsiteX2" fmla="*/ 698500 w 1206500"/>
              <a:gd name="connsiteY2" fmla="*/ 344531 h 346573"/>
              <a:gd name="connsiteX3" fmla="*/ 0 w 1206500"/>
              <a:gd name="connsiteY3" fmla="*/ 128631 h 34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346573">
                <a:moveTo>
                  <a:pt x="1206500" y="90531"/>
                </a:moveTo>
                <a:cubicBezTo>
                  <a:pt x="1058333" y="31264"/>
                  <a:pt x="910167" y="-28002"/>
                  <a:pt x="825500" y="14331"/>
                </a:cubicBezTo>
                <a:cubicBezTo>
                  <a:pt x="740833" y="56664"/>
                  <a:pt x="836083" y="325481"/>
                  <a:pt x="698500" y="344531"/>
                </a:cubicBezTo>
                <a:cubicBezTo>
                  <a:pt x="560917" y="363581"/>
                  <a:pt x="280458" y="246106"/>
                  <a:pt x="0" y="128631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e libre 20"/>
          <p:cNvSpPr/>
          <p:nvPr/>
        </p:nvSpPr>
        <p:spPr>
          <a:xfrm>
            <a:off x="601785" y="3784600"/>
            <a:ext cx="418502" cy="647700"/>
          </a:xfrm>
          <a:custGeom>
            <a:avLst/>
            <a:gdLst>
              <a:gd name="connsiteX0" fmla="*/ 185615 w 418502"/>
              <a:gd name="connsiteY0" fmla="*/ 647700 h 647700"/>
              <a:gd name="connsiteX1" fmla="*/ 414215 w 418502"/>
              <a:gd name="connsiteY1" fmla="*/ 393700 h 647700"/>
              <a:gd name="connsiteX2" fmla="*/ 7815 w 418502"/>
              <a:gd name="connsiteY2" fmla="*/ 317500 h 647700"/>
              <a:gd name="connsiteX3" fmla="*/ 185615 w 418502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502" h="647700">
                <a:moveTo>
                  <a:pt x="185615" y="647700"/>
                </a:moveTo>
                <a:cubicBezTo>
                  <a:pt x="314731" y="548216"/>
                  <a:pt x="443848" y="448733"/>
                  <a:pt x="414215" y="393700"/>
                </a:cubicBezTo>
                <a:cubicBezTo>
                  <a:pt x="384582" y="338667"/>
                  <a:pt x="45915" y="383117"/>
                  <a:pt x="7815" y="317500"/>
                </a:cubicBezTo>
                <a:cubicBezTo>
                  <a:pt x="-30285" y="251883"/>
                  <a:pt x="77665" y="125941"/>
                  <a:pt x="185615" y="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4114800" y="2759391"/>
            <a:ext cx="23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their uncertainties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3782291" y="2951018"/>
            <a:ext cx="290945" cy="457200"/>
          </a:xfrm>
          <a:custGeom>
            <a:avLst/>
            <a:gdLst>
              <a:gd name="connsiteX0" fmla="*/ 290945 w 290945"/>
              <a:gd name="connsiteY0" fmla="*/ 0 h 457200"/>
              <a:gd name="connsiteX1" fmla="*/ 96982 w 290945"/>
              <a:gd name="connsiteY1" fmla="*/ 27709 h 457200"/>
              <a:gd name="connsiteX2" fmla="*/ 263236 w 290945"/>
              <a:gd name="connsiteY2" fmla="*/ 152400 h 457200"/>
              <a:gd name="connsiteX3" fmla="*/ 0 w 290945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945" h="457200">
                <a:moveTo>
                  <a:pt x="290945" y="0"/>
                </a:moveTo>
                <a:cubicBezTo>
                  <a:pt x="196272" y="1154"/>
                  <a:pt x="101600" y="2309"/>
                  <a:pt x="96982" y="27709"/>
                </a:cubicBezTo>
                <a:cubicBezTo>
                  <a:pt x="92364" y="53109"/>
                  <a:pt x="279400" y="80818"/>
                  <a:pt x="263236" y="152400"/>
                </a:cubicBezTo>
                <a:cubicBezTo>
                  <a:pt x="247072" y="223982"/>
                  <a:pt x="123536" y="340591"/>
                  <a:pt x="0" y="457200"/>
                </a:cubicBez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76300" y="4451350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From data acquisition</a:t>
            </a:r>
          </a:p>
          <a:p>
            <a:r>
              <a:rPr lang="en-US" sz="3200" b="1" dirty="0" smtClean="0"/>
              <a:t>to uncertainties</a:t>
            </a:r>
            <a:endParaRPr lang="en-US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29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Time for an example 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6900" y="1879600"/>
            <a:ext cx="7714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only combine variances (i.e. standard deviation squared)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never use FWHM or </a:t>
            </a:r>
            <a:r>
              <a:rPr lang="en-US" sz="2400" dirty="0" err="1" smtClean="0"/>
              <a:t>PKtoPK</a:t>
            </a:r>
            <a:r>
              <a:rPr lang="en-US" sz="2400" dirty="0" smtClean="0"/>
              <a:t> !!!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only RMS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96900" y="3225800"/>
            <a:ext cx="840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variance is known (evaluated or known)  	</a:t>
            </a:r>
            <a:r>
              <a:rPr lang="en-US" sz="2400" dirty="0" smtClean="0">
                <a:sym typeface="Wingdings" panose="05000000000000000000" pitchFamily="2" charset="2"/>
              </a:rPr>
              <a:t> type A uncertainty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6900" y="3835400"/>
            <a:ext cx="839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variance is estimated (prior knowledge)  	</a:t>
            </a:r>
            <a:r>
              <a:rPr lang="en-US" sz="2400" dirty="0" smtClean="0">
                <a:sym typeface="Wingdings" panose="05000000000000000000" pitchFamily="2" charset="2"/>
              </a:rPr>
              <a:t> type B uncertainty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5578348" y="4451350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876300" y="4468167"/>
            <a:ext cx="396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Neutron energy measurement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y Time Of Flight (TOF)</a:t>
            </a:r>
            <a:endParaRPr lang="en-US" sz="2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876300" y="5454650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droite 15"/>
          <p:cNvSpPr/>
          <p:nvPr/>
        </p:nvSpPr>
        <p:spPr>
          <a:xfrm>
            <a:off x="5578348" y="5454650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876300" y="5649267"/>
            <a:ext cx="450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Uncertainty in light measurements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24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697059" y="3285550"/>
            <a:ext cx="3717598" cy="75510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3051" y="1021941"/>
            <a:ext cx="159207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697059" y="916021"/>
            <a:ext cx="3717598" cy="75510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913051" y="2214396"/>
            <a:ext cx="192718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7059" y="2108476"/>
            <a:ext cx="3717598" cy="755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913051" y="3391470"/>
            <a:ext cx="308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Signal Processing </a:t>
            </a:r>
            <a:r>
              <a:rPr lang="en-US" sz="2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endParaRPr 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13051" y="4517297"/>
            <a:ext cx="2396130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97059" y="4411377"/>
            <a:ext cx="3717598" cy="755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4344018" y="1525916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4344018" y="2704703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4370498" y="3855298"/>
            <a:ext cx="370720" cy="741439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8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4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Now, it’s time!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just a look at signal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041676356"/>
              </p:ext>
            </p:extLst>
          </p:nvPr>
        </p:nvGraphicFramePr>
        <p:xfrm>
          <a:off x="1144014" y="3689352"/>
          <a:ext cx="5216858" cy="219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75296" y="1318567"/>
            <a:ext cx="171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 :</a:t>
            </a:r>
            <a:endParaRPr lang="en-US" sz="2400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101338334"/>
              </p:ext>
            </p:extLst>
          </p:nvPr>
        </p:nvGraphicFramePr>
        <p:xfrm>
          <a:off x="1176793" y="1626118"/>
          <a:ext cx="5216858" cy="212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Accolade fermante 10"/>
          <p:cNvSpPr/>
          <p:nvPr/>
        </p:nvSpPr>
        <p:spPr>
          <a:xfrm>
            <a:off x="6527348" y="1962152"/>
            <a:ext cx="317500" cy="1422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colade fermante 11"/>
          <p:cNvSpPr/>
          <p:nvPr/>
        </p:nvSpPr>
        <p:spPr>
          <a:xfrm>
            <a:off x="6901998" y="4057652"/>
            <a:ext cx="317500" cy="1422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e libre 13"/>
          <p:cNvSpPr/>
          <p:nvPr/>
        </p:nvSpPr>
        <p:spPr>
          <a:xfrm>
            <a:off x="596448" y="2673352"/>
            <a:ext cx="6464300" cy="2120900"/>
          </a:xfrm>
          <a:custGeom>
            <a:avLst/>
            <a:gdLst>
              <a:gd name="connsiteX0" fmla="*/ 6248400 w 6629400"/>
              <a:gd name="connsiteY0" fmla="*/ 0 h 2120900"/>
              <a:gd name="connsiteX1" fmla="*/ 6629400 w 6629400"/>
              <a:gd name="connsiteY1" fmla="*/ 0 h 2120900"/>
              <a:gd name="connsiteX2" fmla="*/ 6629400 w 6629400"/>
              <a:gd name="connsiteY2" fmla="*/ 1041400 h 2120900"/>
              <a:gd name="connsiteX3" fmla="*/ 0 w 6629400"/>
              <a:gd name="connsiteY3" fmla="*/ 1041400 h 2120900"/>
              <a:gd name="connsiteX4" fmla="*/ 0 w 6629400"/>
              <a:gd name="connsiteY4" fmla="*/ 2120900 h 2120900"/>
              <a:gd name="connsiteX5" fmla="*/ 266700 w 6629400"/>
              <a:gd name="connsiteY5" fmla="*/ 212090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120900">
                <a:moveTo>
                  <a:pt x="6248400" y="0"/>
                </a:moveTo>
                <a:lnTo>
                  <a:pt x="6629400" y="0"/>
                </a:lnTo>
                <a:lnTo>
                  <a:pt x="6629400" y="1041400"/>
                </a:lnTo>
                <a:lnTo>
                  <a:pt x="0" y="1041400"/>
                </a:lnTo>
                <a:lnTo>
                  <a:pt x="0" y="2120900"/>
                </a:lnTo>
                <a:lnTo>
                  <a:pt x="266700" y="212090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 rot="10800000">
            <a:off x="727942" y="4083052"/>
            <a:ext cx="317500" cy="1422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7165212" y="4768854"/>
            <a:ext cx="32036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587176" y="4378753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 kinds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signals</a:t>
            </a:r>
            <a:endParaRPr lang="en-US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413070" y="4194087"/>
            <a:ext cx="64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6413070" y="493068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29776" y="2758987"/>
            <a:ext cx="125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Continuous</a:t>
            </a:r>
          </a:p>
          <a:p>
            <a:pPr algn="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63301" y="1962152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Random </a:t>
            </a:r>
          </a:p>
          <a:p>
            <a:pPr algn="r"/>
            <a:r>
              <a:rPr lang="en-US" dirty="0" smtClean="0"/>
              <a:t>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43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94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Now, it’s time!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just a look at signal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5296" y="1318567"/>
            <a:ext cx="171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 :</a:t>
            </a:r>
            <a:endParaRPr lang="en-US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999987" y="1962156"/>
            <a:ext cx="125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Continuous</a:t>
            </a:r>
          </a:p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432415" y="1955804"/>
            <a:ext cx="970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Random</a:t>
            </a:r>
          </a:p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810538" y="2951720"/>
            <a:ext cx="64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783031" y="456462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041422" y="4550892"/>
            <a:ext cx="195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Take care of noise!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6946140" y="2951720"/>
            <a:ext cx="216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Pay attention to gain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6830852" y="3321052"/>
            <a:ext cx="2306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(Line receiver preamp)</a:t>
            </a:r>
          </a:p>
          <a:p>
            <a:r>
              <a:rPr lang="en-US" dirty="0" smtClean="0"/>
              <a:t>+ Charge meas. (QDC)</a:t>
            </a:r>
          </a:p>
          <a:p>
            <a:r>
              <a:rPr lang="en-US" dirty="0" smtClean="0"/>
              <a:t>Or…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6830852" y="4933952"/>
            <a:ext cx="1975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Charges preamps</a:t>
            </a:r>
          </a:p>
          <a:p>
            <a:r>
              <a:rPr lang="en-US" dirty="0" smtClean="0"/>
              <a:t>+ shaping amplifier</a:t>
            </a:r>
          </a:p>
          <a:p>
            <a:r>
              <a:rPr lang="en-US" dirty="0" smtClean="0"/>
              <a:t>+ peak-hold (ADC)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2126866" y="2850806"/>
            <a:ext cx="1841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Scintillators</a:t>
            </a:r>
          </a:p>
          <a:p>
            <a:r>
              <a:rPr lang="en-US" dirty="0" smtClean="0"/>
              <a:t>+ PM, MPPC, APD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126866" y="4412392"/>
            <a:ext cx="126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Scintillators</a:t>
            </a:r>
          </a:p>
          <a:p>
            <a:r>
              <a:rPr lang="en-US" dirty="0" smtClean="0"/>
              <a:t>+ PD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4752458" y="285080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Gaseous amplified</a:t>
            </a:r>
          </a:p>
          <a:p>
            <a:r>
              <a:rPr lang="en-US" dirty="0" smtClean="0"/>
              <a:t>MWPC, PPAC, PC,</a:t>
            </a:r>
          </a:p>
          <a:p>
            <a:r>
              <a:rPr lang="en-US" dirty="0" smtClean="0"/>
              <a:t>GEM, …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4752458" y="4380644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Si, </a:t>
            </a:r>
            <a:r>
              <a:rPr lang="en-US" dirty="0" err="1" smtClean="0"/>
              <a:t>HpGe</a:t>
            </a:r>
            <a:endParaRPr lang="en-US" dirty="0" smtClean="0"/>
          </a:p>
          <a:p>
            <a:r>
              <a:rPr lang="en-US" dirty="0" smtClean="0"/>
              <a:t>Gaseous IC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97894" y="210065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shape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23664" y="248147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amplitude↓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66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40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to describe noise?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0200" y="1415534"/>
            <a:ext cx="454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time domain, it’s very hard…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9" y="2036763"/>
            <a:ext cx="301045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023468" y="1461700"/>
            <a:ext cx="397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fact, it is possible (use the covariance)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90" y="2079288"/>
            <a:ext cx="301045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3733800" y="2413000"/>
            <a:ext cx="5334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7409386" y="256488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s</a:t>
            </a:r>
            <a:r>
              <a:rPr lang="en-US" b="1" dirty="0" smtClean="0"/>
              <a:t>=1.2mV</a:t>
            </a:r>
            <a:r>
              <a:rPr lang="en-US" b="1" baseline="-25000" dirty="0" smtClean="0"/>
              <a:t>RMS</a:t>
            </a:r>
            <a:endParaRPr lang="en-US" b="1" baseline="-25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8" y="4678363"/>
            <a:ext cx="301045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 droite 19"/>
          <p:cNvSpPr/>
          <p:nvPr/>
        </p:nvSpPr>
        <p:spPr>
          <a:xfrm rot="5400000">
            <a:off x="339687" y="3922152"/>
            <a:ext cx="5334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 15"/>
          <p:cNvSpPr/>
          <p:nvPr/>
        </p:nvSpPr>
        <p:spPr>
          <a:xfrm>
            <a:off x="787400" y="5505450"/>
            <a:ext cx="2222500" cy="279400"/>
          </a:xfrm>
          <a:custGeom>
            <a:avLst/>
            <a:gdLst>
              <a:gd name="connsiteX0" fmla="*/ 0 w 2222500"/>
              <a:gd name="connsiteY0" fmla="*/ 0 h 279400"/>
              <a:gd name="connsiteX1" fmla="*/ 1422400 w 2222500"/>
              <a:gd name="connsiteY1" fmla="*/ 12700 h 279400"/>
              <a:gd name="connsiteX2" fmla="*/ 1917700 w 2222500"/>
              <a:gd name="connsiteY2" fmla="*/ 114300 h 279400"/>
              <a:gd name="connsiteX3" fmla="*/ 2222500 w 2222500"/>
              <a:gd name="connsiteY3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500" h="279400">
                <a:moveTo>
                  <a:pt x="0" y="0"/>
                </a:moveTo>
                <a:lnTo>
                  <a:pt x="1422400" y="12700"/>
                </a:lnTo>
                <a:cubicBezTo>
                  <a:pt x="1742017" y="31750"/>
                  <a:pt x="1784350" y="69850"/>
                  <a:pt x="1917700" y="114300"/>
                </a:cubicBezTo>
                <a:cubicBezTo>
                  <a:pt x="2051050" y="158750"/>
                  <a:pt x="2136775" y="219075"/>
                  <a:pt x="2222500" y="2794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/>
          <p:nvPr/>
        </p:nvCxnSpPr>
        <p:spPr>
          <a:xfrm>
            <a:off x="723900" y="4978400"/>
            <a:ext cx="1739900" cy="93345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ZoneTexte 23"/>
          <p:cNvSpPr txBox="1"/>
          <p:nvPr/>
        </p:nvSpPr>
        <p:spPr>
          <a:xfrm>
            <a:off x="1006871" y="3866112"/>
            <a:ext cx="8170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 to frequency domain </a:t>
            </a:r>
            <a:r>
              <a:rPr lang="en-US" sz="2400" dirty="0" smtClean="0">
                <a:sym typeface="Wingdings" panose="05000000000000000000" pitchFamily="2" charset="2"/>
              </a:rPr>
              <a:t> noise spectral density S(f) [V²/Hz]</a:t>
            </a:r>
            <a:endParaRPr lang="en-US" sz="2400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It is related to components value and to the transfer function of the whole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05816" y="4980707"/>
                <a:ext cx="2552622" cy="889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16" y="4980707"/>
                <a:ext cx="2552622" cy="889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Virage 21"/>
          <p:cNvSpPr/>
          <p:nvPr/>
        </p:nvSpPr>
        <p:spPr>
          <a:xfrm rot="16200000" flipV="1">
            <a:off x="4503303" y="4922512"/>
            <a:ext cx="1143000" cy="10056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32405" y="4932032"/>
            <a:ext cx="161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is not</a:t>
            </a:r>
          </a:p>
          <a:p>
            <a:r>
              <a:rPr lang="en-US" dirty="0"/>
              <a:t>a</a:t>
            </a:r>
            <a:r>
              <a:rPr lang="en-US" dirty="0" smtClean="0"/>
              <a:t>lways white!!!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71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404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 see the specific nature of your noise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switch to frequency domain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" y="1701655"/>
            <a:ext cx="4320000" cy="20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4" y="1701654"/>
            <a:ext cx="4320000" cy="21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004048" y="1332323"/>
            <a:ext cx="351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receiver gain=100, BW=50MHz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3664" y="1332323"/>
            <a:ext cx="24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Oscilloscope or digitizer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4" y="4303135"/>
            <a:ext cx="4320000" cy="21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5004048" y="393380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Charges Sensing Preamp.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5" y="3933803"/>
            <a:ext cx="29511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5419725"/>
            <a:ext cx="29511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3303094" y="517116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5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35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Now, it’s time!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and, what about noise?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5296" y="1318567"/>
            <a:ext cx="776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 time we connect an electronics component* (resistors,</a:t>
            </a:r>
          </a:p>
          <a:p>
            <a:r>
              <a:rPr lang="en-US" sz="2400" dirty="0" smtClean="0"/>
              <a:t>	transistors, </a:t>
            </a:r>
            <a:r>
              <a:rPr lang="en-US" sz="2400" dirty="0" err="1" smtClean="0"/>
              <a:t>OpAmps</a:t>
            </a:r>
            <a:r>
              <a:rPr lang="en-US" sz="2400" dirty="0" smtClean="0"/>
              <a:t>, …), we add a noise source…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82600" y="5981700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Except capacitors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75296" y="2309167"/>
            <a:ext cx="86376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basic ideas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 the less possible components around the detector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some are necessary (preamp., HV resistor)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they have to be selected according their noise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Pre-amplify the signal in order to get out of noise floor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	let it do what it wants, in accordance to previous point</a:t>
            </a:r>
            <a:endParaRPr lang="en-US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Correct the preamp. </a:t>
            </a:r>
            <a:r>
              <a:rPr lang="en-US" sz="2400" dirty="0" err="1" smtClean="0">
                <a:sym typeface="Wingdings" panose="05000000000000000000" pitchFamily="2" charset="2"/>
              </a:rPr>
              <a:t>ouput</a:t>
            </a:r>
            <a:r>
              <a:rPr lang="en-US" sz="2400" dirty="0" smtClean="0">
                <a:sym typeface="Wingdings" panose="05000000000000000000" pitchFamily="2" charset="2"/>
              </a:rPr>
              <a:t> in order to do what you want,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not what it did!  </a:t>
            </a:r>
          </a:p>
        </p:txBody>
      </p:sp>
    </p:spTree>
    <p:extLst>
      <p:ext uri="{BB962C8B-B14F-4D97-AF65-F5344CB8AC3E}">
        <p14:creationId xmlns:p14="http://schemas.microsoft.com/office/powerpoint/2010/main" val="703805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59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4071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instance, signal &amp; noise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after a Charge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ensing </a:t>
            </a: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reamp: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48" name="ZoneTexte 2047"/>
          <p:cNvSpPr txBox="1"/>
          <p:nvPr/>
        </p:nvSpPr>
        <p:spPr>
          <a:xfrm>
            <a:off x="5826901" y="2394239"/>
            <a:ext cx="324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 fact, good CSP are not </a:t>
            </a:r>
            <a:r>
              <a:rPr lang="en-US" dirty="0" err="1" smtClean="0"/>
              <a:t>OpAmp</a:t>
            </a:r>
            <a:endParaRPr lang="en-US" dirty="0" smtClean="0"/>
          </a:p>
          <a:p>
            <a:pPr algn="r"/>
            <a:r>
              <a:rPr lang="en-US" dirty="0" smtClean="0"/>
              <a:t>(no + input required)</a:t>
            </a:r>
            <a:endParaRPr lang="en-US" dirty="0"/>
          </a:p>
        </p:txBody>
      </p:sp>
      <p:sp>
        <p:nvSpPr>
          <p:cNvPr id="2049" name="ZoneTexte 2048"/>
          <p:cNvSpPr txBox="1"/>
          <p:nvPr/>
        </p:nvSpPr>
        <p:spPr>
          <a:xfrm>
            <a:off x="5493893" y="1524000"/>
            <a:ext cx="3091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perfect illustration</a:t>
            </a:r>
          </a:p>
          <a:p>
            <a:pPr algn="ctr"/>
            <a:r>
              <a:rPr lang="en-US" sz="2400" b="1" dirty="0"/>
              <a:t>o</a:t>
            </a:r>
            <a:r>
              <a:rPr lang="en-US" sz="2400" b="1" dirty="0" smtClean="0"/>
              <a:t>f the concept</a:t>
            </a:r>
            <a:endParaRPr lang="en-US" sz="2400" b="1" dirty="0"/>
          </a:p>
        </p:txBody>
      </p:sp>
      <p:sp>
        <p:nvSpPr>
          <p:cNvPr id="92" name="ZoneTexte 91"/>
          <p:cNvSpPr txBox="1"/>
          <p:nvPr/>
        </p:nvSpPr>
        <p:spPr>
          <a:xfrm>
            <a:off x="4572000" y="4317879"/>
            <a:ext cx="370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Mandatory</a:t>
            </a:r>
            <a:r>
              <a:rPr lang="en-US" dirty="0" smtClean="0"/>
              <a:t> : we need a preamplifier!</a:t>
            </a:r>
            <a:endParaRPr lang="en-US" dirty="0"/>
          </a:p>
        </p:txBody>
      </p:sp>
      <p:sp>
        <p:nvSpPr>
          <p:cNvPr id="2052" name="Ellipse 2051"/>
          <p:cNvSpPr/>
          <p:nvPr/>
        </p:nvSpPr>
        <p:spPr>
          <a:xfrm>
            <a:off x="0" y="2092036"/>
            <a:ext cx="2339081" cy="16348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/>
          <p:nvPr/>
        </p:nvSpPr>
        <p:spPr>
          <a:xfrm>
            <a:off x="2937164" y="2354997"/>
            <a:ext cx="1925782" cy="9235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orme libre 2052"/>
          <p:cNvSpPr/>
          <p:nvPr/>
        </p:nvSpPr>
        <p:spPr>
          <a:xfrm>
            <a:off x="4419384" y="3144982"/>
            <a:ext cx="725679" cy="1094509"/>
          </a:xfrm>
          <a:custGeom>
            <a:avLst/>
            <a:gdLst>
              <a:gd name="connsiteX0" fmla="*/ 152616 w 725679"/>
              <a:gd name="connsiteY0" fmla="*/ 0 h 1094509"/>
              <a:gd name="connsiteX1" fmla="*/ 27925 w 725679"/>
              <a:gd name="connsiteY1" fmla="*/ 692727 h 1094509"/>
              <a:gd name="connsiteX2" fmla="*/ 623671 w 725679"/>
              <a:gd name="connsiteY2" fmla="*/ 498763 h 1094509"/>
              <a:gd name="connsiteX3" fmla="*/ 720652 w 725679"/>
              <a:gd name="connsiteY3" fmla="*/ 1094509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679" h="1094509">
                <a:moveTo>
                  <a:pt x="152616" y="0"/>
                </a:moveTo>
                <a:cubicBezTo>
                  <a:pt x="51016" y="304800"/>
                  <a:pt x="-50584" y="609600"/>
                  <a:pt x="27925" y="692727"/>
                </a:cubicBezTo>
                <a:cubicBezTo>
                  <a:pt x="106434" y="775854"/>
                  <a:pt x="508217" y="431799"/>
                  <a:pt x="623671" y="498763"/>
                </a:cubicBezTo>
                <a:cubicBezTo>
                  <a:pt x="739125" y="565727"/>
                  <a:pt x="729888" y="830118"/>
                  <a:pt x="720652" y="10945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orme libre 2053"/>
          <p:cNvSpPr/>
          <p:nvPr/>
        </p:nvSpPr>
        <p:spPr>
          <a:xfrm>
            <a:off x="872418" y="3754582"/>
            <a:ext cx="291364" cy="581891"/>
          </a:xfrm>
          <a:custGeom>
            <a:avLst/>
            <a:gdLst>
              <a:gd name="connsiteX0" fmla="*/ 291364 w 291364"/>
              <a:gd name="connsiteY0" fmla="*/ 0 h 581891"/>
              <a:gd name="connsiteX1" fmla="*/ 418 w 291364"/>
              <a:gd name="connsiteY1" fmla="*/ 207818 h 581891"/>
              <a:gd name="connsiteX2" fmla="*/ 222091 w 291364"/>
              <a:gd name="connsiteY2" fmla="*/ 318654 h 581891"/>
              <a:gd name="connsiteX3" fmla="*/ 14273 w 291364"/>
              <a:gd name="connsiteY3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364" h="581891">
                <a:moveTo>
                  <a:pt x="291364" y="0"/>
                </a:moveTo>
                <a:cubicBezTo>
                  <a:pt x="151663" y="77354"/>
                  <a:pt x="11963" y="154709"/>
                  <a:pt x="418" y="207818"/>
                </a:cubicBezTo>
                <a:cubicBezTo>
                  <a:pt x="-11127" y="260927"/>
                  <a:pt x="219782" y="256309"/>
                  <a:pt x="222091" y="318654"/>
                </a:cubicBezTo>
                <a:cubicBezTo>
                  <a:pt x="224400" y="380999"/>
                  <a:pt x="119336" y="481445"/>
                  <a:pt x="14273" y="581891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Ellipse 2054"/>
          <p:cNvSpPr/>
          <p:nvPr/>
        </p:nvSpPr>
        <p:spPr>
          <a:xfrm>
            <a:off x="2660073" y="2092036"/>
            <a:ext cx="277091" cy="11865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Ellipse 100"/>
          <p:cNvSpPr/>
          <p:nvPr/>
        </p:nvSpPr>
        <p:spPr>
          <a:xfrm>
            <a:off x="2366790" y="2092036"/>
            <a:ext cx="277091" cy="1186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Ellipse 101"/>
          <p:cNvSpPr/>
          <p:nvPr/>
        </p:nvSpPr>
        <p:spPr>
          <a:xfrm rot="16200000">
            <a:off x="3840187" y="1360222"/>
            <a:ext cx="277091" cy="11865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llipse 102"/>
          <p:cNvSpPr/>
          <p:nvPr/>
        </p:nvSpPr>
        <p:spPr>
          <a:xfrm rot="16200000">
            <a:off x="3840188" y="1662425"/>
            <a:ext cx="277091" cy="11865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ZoneTexte 2055"/>
          <p:cNvSpPr txBox="1"/>
          <p:nvPr/>
        </p:nvSpPr>
        <p:spPr>
          <a:xfrm>
            <a:off x="154835" y="5559514"/>
            <a:ext cx="5672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Cables are dangerous…</a:t>
            </a:r>
          </a:p>
          <a:p>
            <a:r>
              <a:rPr lang="en-US" dirty="0" smtClean="0"/>
              <a:t>No impedance matching </a:t>
            </a:r>
            <a:r>
              <a:rPr lang="en-US" dirty="0" smtClean="0">
                <a:sym typeface="Wingdings" panose="05000000000000000000" pitchFamily="2" charset="2"/>
              </a:rPr>
              <a:t> cable = capacitance (100pF/m)</a:t>
            </a:r>
            <a:endParaRPr lang="en-US" dirty="0"/>
          </a:p>
        </p:txBody>
      </p:sp>
      <p:sp>
        <p:nvSpPr>
          <p:cNvPr id="2057" name="Forme libre 2056"/>
          <p:cNvSpPr/>
          <p:nvPr/>
        </p:nvSpPr>
        <p:spPr>
          <a:xfrm>
            <a:off x="2000250" y="3305175"/>
            <a:ext cx="738902" cy="1933575"/>
          </a:xfrm>
          <a:custGeom>
            <a:avLst/>
            <a:gdLst>
              <a:gd name="connsiteX0" fmla="*/ 495300 w 738902"/>
              <a:gd name="connsiteY0" fmla="*/ 0 h 1933575"/>
              <a:gd name="connsiteX1" fmla="*/ 342900 w 738902"/>
              <a:gd name="connsiteY1" fmla="*/ 409575 h 1933575"/>
              <a:gd name="connsiteX2" fmla="*/ 733425 w 738902"/>
              <a:gd name="connsiteY2" fmla="*/ 1019175 h 1933575"/>
              <a:gd name="connsiteX3" fmla="*/ 0 w 738902"/>
              <a:gd name="connsiteY3" fmla="*/ 193357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902" h="1933575">
                <a:moveTo>
                  <a:pt x="495300" y="0"/>
                </a:moveTo>
                <a:cubicBezTo>
                  <a:pt x="399256" y="119856"/>
                  <a:pt x="303213" y="239713"/>
                  <a:pt x="342900" y="409575"/>
                </a:cubicBezTo>
                <a:cubicBezTo>
                  <a:pt x="382587" y="579437"/>
                  <a:pt x="790575" y="765175"/>
                  <a:pt x="733425" y="1019175"/>
                </a:cubicBezTo>
                <a:cubicBezTo>
                  <a:pt x="676275" y="1273175"/>
                  <a:pt x="338137" y="1603375"/>
                  <a:pt x="0" y="19335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ZoneTexte 2050"/>
          <p:cNvSpPr txBox="1"/>
          <p:nvPr/>
        </p:nvSpPr>
        <p:spPr>
          <a:xfrm>
            <a:off x="23664" y="4378037"/>
            <a:ext cx="39294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Mandatory</a:t>
            </a:r>
            <a:r>
              <a:rPr lang="en-US" dirty="0" smtClean="0"/>
              <a:t> : we are building a detector!</a:t>
            </a:r>
            <a:endParaRPr lang="en-US" dirty="0"/>
          </a:p>
        </p:txBody>
      </p:sp>
      <p:sp>
        <p:nvSpPr>
          <p:cNvPr id="106" name="ZoneTexte 105"/>
          <p:cNvSpPr txBox="1"/>
          <p:nvPr/>
        </p:nvSpPr>
        <p:spPr>
          <a:xfrm>
            <a:off x="6033111" y="3431416"/>
            <a:ext cx="2911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feedback (=gain)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A capacitance = </a:t>
            </a:r>
            <a:r>
              <a:rPr lang="en-US" b="1" dirty="0" smtClean="0">
                <a:sym typeface="Wingdings" panose="05000000000000000000" pitchFamily="2" charset="2"/>
              </a:rPr>
              <a:t>NO NOISE</a:t>
            </a:r>
            <a:endParaRPr lang="en-US" b="1" dirty="0"/>
          </a:p>
        </p:txBody>
      </p:sp>
      <p:sp>
        <p:nvSpPr>
          <p:cNvPr id="2058" name="Forme libre 2057"/>
          <p:cNvSpPr/>
          <p:nvPr/>
        </p:nvSpPr>
        <p:spPr>
          <a:xfrm>
            <a:off x="4572000" y="2260600"/>
            <a:ext cx="1473200" cy="1603099"/>
          </a:xfrm>
          <a:custGeom>
            <a:avLst/>
            <a:gdLst>
              <a:gd name="connsiteX0" fmla="*/ 0 w 1473200"/>
              <a:gd name="connsiteY0" fmla="*/ 0 h 1603099"/>
              <a:gd name="connsiteX1" fmla="*/ 698500 w 1473200"/>
              <a:gd name="connsiteY1" fmla="*/ 165100 h 1603099"/>
              <a:gd name="connsiteX2" fmla="*/ 533400 w 1473200"/>
              <a:gd name="connsiteY2" fmla="*/ 762000 h 1603099"/>
              <a:gd name="connsiteX3" fmla="*/ 1181100 w 1473200"/>
              <a:gd name="connsiteY3" fmla="*/ 1168400 h 1603099"/>
              <a:gd name="connsiteX4" fmla="*/ 1117600 w 1473200"/>
              <a:gd name="connsiteY4" fmla="*/ 1587500 h 1603099"/>
              <a:gd name="connsiteX5" fmla="*/ 1473200 w 1473200"/>
              <a:gd name="connsiteY5" fmla="*/ 1473200 h 160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200" h="1603099">
                <a:moveTo>
                  <a:pt x="0" y="0"/>
                </a:moveTo>
                <a:cubicBezTo>
                  <a:pt x="304800" y="19050"/>
                  <a:pt x="609600" y="38100"/>
                  <a:pt x="698500" y="165100"/>
                </a:cubicBezTo>
                <a:cubicBezTo>
                  <a:pt x="787400" y="292100"/>
                  <a:pt x="452967" y="594783"/>
                  <a:pt x="533400" y="762000"/>
                </a:cubicBezTo>
                <a:cubicBezTo>
                  <a:pt x="613833" y="929217"/>
                  <a:pt x="1083733" y="1030817"/>
                  <a:pt x="1181100" y="1168400"/>
                </a:cubicBezTo>
                <a:cubicBezTo>
                  <a:pt x="1278467" y="1305983"/>
                  <a:pt x="1068917" y="1536700"/>
                  <a:pt x="1117600" y="1587500"/>
                </a:cubicBezTo>
                <a:cubicBezTo>
                  <a:pt x="1166283" y="1638300"/>
                  <a:pt x="1319741" y="1555750"/>
                  <a:pt x="1473200" y="14732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ZoneTexte 2058"/>
          <p:cNvSpPr txBox="1"/>
          <p:nvPr/>
        </p:nvSpPr>
        <p:spPr>
          <a:xfrm>
            <a:off x="4676258" y="4873793"/>
            <a:ext cx="4298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only noise source we added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The feedback resistance. We will need to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select it carefully</a:t>
            </a:r>
            <a:endParaRPr lang="en-US" dirty="0"/>
          </a:p>
        </p:txBody>
      </p:sp>
      <p:sp>
        <p:nvSpPr>
          <p:cNvPr id="2060" name="Forme libre 2059"/>
          <p:cNvSpPr/>
          <p:nvPr/>
        </p:nvSpPr>
        <p:spPr>
          <a:xfrm>
            <a:off x="2819400" y="3276600"/>
            <a:ext cx="1828800" cy="1894527"/>
          </a:xfrm>
          <a:custGeom>
            <a:avLst/>
            <a:gdLst>
              <a:gd name="connsiteX0" fmla="*/ 0 w 1828800"/>
              <a:gd name="connsiteY0" fmla="*/ 0 h 1894527"/>
              <a:gd name="connsiteX1" fmla="*/ 355600 w 1828800"/>
              <a:gd name="connsiteY1" fmla="*/ 812800 h 1894527"/>
              <a:gd name="connsiteX2" fmla="*/ 914400 w 1828800"/>
              <a:gd name="connsiteY2" fmla="*/ 812800 h 1894527"/>
              <a:gd name="connsiteX3" fmla="*/ 1320800 w 1828800"/>
              <a:gd name="connsiteY3" fmla="*/ 1435100 h 1894527"/>
              <a:gd name="connsiteX4" fmla="*/ 952500 w 1828800"/>
              <a:gd name="connsiteY4" fmla="*/ 1854200 h 1894527"/>
              <a:gd name="connsiteX5" fmla="*/ 1828800 w 1828800"/>
              <a:gd name="connsiteY5" fmla="*/ 1854200 h 189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894527">
                <a:moveTo>
                  <a:pt x="0" y="0"/>
                </a:moveTo>
                <a:cubicBezTo>
                  <a:pt x="101600" y="338666"/>
                  <a:pt x="203200" y="677333"/>
                  <a:pt x="355600" y="812800"/>
                </a:cubicBezTo>
                <a:cubicBezTo>
                  <a:pt x="508000" y="948267"/>
                  <a:pt x="753533" y="709083"/>
                  <a:pt x="914400" y="812800"/>
                </a:cubicBezTo>
                <a:cubicBezTo>
                  <a:pt x="1075267" y="916517"/>
                  <a:pt x="1314450" y="1261534"/>
                  <a:pt x="1320800" y="1435100"/>
                </a:cubicBezTo>
                <a:cubicBezTo>
                  <a:pt x="1327150" y="1608666"/>
                  <a:pt x="867833" y="1784350"/>
                  <a:pt x="952500" y="1854200"/>
                </a:cubicBezTo>
                <a:cubicBezTo>
                  <a:pt x="1037167" y="1924050"/>
                  <a:pt x="1432983" y="1889125"/>
                  <a:pt x="1828800" y="185420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" y="1196752"/>
            <a:ext cx="467435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74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23528" y="4004127"/>
            <a:ext cx="2563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Basics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Noise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processing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4110" y="3542462"/>
            <a:ext cx="20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Processing </a:t>
            </a:r>
            <a:r>
              <a:rPr lang="en-US" dirty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47271" y="3470454"/>
            <a:ext cx="2527352" cy="5133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Introduction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3809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signal processing phase: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23528" y="1619508"/>
            <a:ext cx="357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kind of knowledges?</a:t>
            </a:r>
            <a:endParaRPr lang="en-US" sz="2400" b="1" dirty="0"/>
          </a:p>
        </p:txBody>
      </p:sp>
      <p:sp>
        <p:nvSpPr>
          <p:cNvPr id="23" name="Flèche droite rayée 22"/>
          <p:cNvSpPr/>
          <p:nvPr/>
        </p:nvSpPr>
        <p:spPr>
          <a:xfrm rot="5400000">
            <a:off x="1016183" y="2519608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247271" y="3470454"/>
            <a:ext cx="2527352" cy="5133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droite rayée 19"/>
          <p:cNvSpPr/>
          <p:nvPr/>
        </p:nvSpPr>
        <p:spPr>
          <a:xfrm rot="5400000">
            <a:off x="1016183" y="5377862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779981" y="5097958"/>
            <a:ext cx="2203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measurement</a:t>
            </a:r>
          </a:p>
          <a:p>
            <a:r>
              <a:rPr lang="en-US" dirty="0" smtClean="0"/>
              <a:t>Time measurement</a:t>
            </a:r>
          </a:p>
          <a:p>
            <a:r>
              <a:rPr lang="en-US" dirty="0" smtClean="0"/>
              <a:t>Signal measurement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779981" y="234888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17355" y="5344179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Data</a:t>
            </a:r>
          </a:p>
          <a:p>
            <a:r>
              <a:rPr lang="en-US" sz="1100" b="1" dirty="0" smtClean="0"/>
              <a:t>acquisition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17355" y="2395046"/>
            <a:ext cx="84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Current</a:t>
            </a:r>
          </a:p>
          <a:p>
            <a:r>
              <a:rPr lang="en-US" sz="1100" b="1" dirty="0" smtClean="0"/>
              <a:t>description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716016" y="3200202"/>
            <a:ext cx="3523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Special focus on </a:t>
            </a:r>
            <a:r>
              <a:rPr lang="en-US" sz="2400" b="1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Digital signal processing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Optimal filtering</a:t>
            </a:r>
          </a:p>
        </p:txBody>
      </p:sp>
    </p:spTree>
    <p:extLst>
      <p:ext uri="{BB962C8B-B14F-4D97-AF65-F5344CB8AC3E}">
        <p14:creationId xmlns:p14="http://schemas.microsoft.com/office/powerpoint/2010/main" val="32120368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78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instance, signal &amp; noise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first, signal: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304799" y="1574800"/>
            <a:ext cx="276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Signal after the CSP :</a:t>
            </a:r>
            <a:endParaRPr lang="en-US" sz="2400" dirty="0"/>
          </a:p>
        </p:txBody>
      </p: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62" y="2036465"/>
            <a:ext cx="2160000" cy="21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11414" y="2598997"/>
                <a:ext cx="3883627" cy="935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𝑐𝑠𝑝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14" y="2598997"/>
                <a:ext cx="3883627" cy="9354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Flèche droite 110"/>
          <p:cNvSpPr/>
          <p:nvPr/>
        </p:nvSpPr>
        <p:spPr>
          <a:xfrm>
            <a:off x="5632450" y="2793671"/>
            <a:ext cx="3429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749300" y="2230697"/>
            <a:ext cx="170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response :</a:t>
            </a:r>
            <a:endParaRPr lang="en-US" dirty="0"/>
          </a:p>
        </p:txBody>
      </p:sp>
      <p:sp>
        <p:nvSpPr>
          <p:cNvPr id="114" name="ZoneTexte 113"/>
          <p:cNvSpPr txBox="1"/>
          <p:nvPr/>
        </p:nvSpPr>
        <p:spPr>
          <a:xfrm>
            <a:off x="1151584" y="4421925"/>
            <a:ext cx="7606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good news, peak amplitude is prop. to the charge…</a:t>
            </a:r>
          </a:p>
          <a:p>
            <a:r>
              <a:rPr lang="en-US" sz="2400" dirty="0" smtClean="0"/>
              <a:t>But remember, that was not our primary goal…</a:t>
            </a:r>
          </a:p>
          <a:p>
            <a:r>
              <a:rPr lang="en-US" sz="2400" dirty="0" smtClean="0"/>
              <a:t>Let’s have a look at noise…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65398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78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 instance, signal &amp; noise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second, noise: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4799" y="1574800"/>
            <a:ext cx="476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Noise spectral density after the CSP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10442" y="2082215"/>
                <a:ext cx="5523115" cy="1134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𝑆𝑒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𝐶𝑠𝑝</m:t>
                          </m:r>
                        </m:sub>
                      </m:sSub>
                      <m:r>
                        <a:rPr lang="fr-FR" sz="2400" i="1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∙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∙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400" i="1">
                          <a:latin typeface="Cambria Math"/>
                        </a:rPr>
                        <m:t>∙</m:t>
                      </m:r>
                      <m:r>
                        <a:rPr lang="fr-FR" sz="2400" i="1">
                          <a:latin typeface="Cambria Math"/>
                        </a:rPr>
                        <m:t>𝑆𝑖</m:t>
                      </m:r>
                      <m:r>
                        <a:rPr lang="fr-FR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400" i="1">
                          <a:latin typeface="Cambria Math"/>
                        </a:rPr>
                        <m:t>∙</m:t>
                      </m:r>
                      <m:r>
                        <a:rPr lang="fr-FR" sz="2400" i="1">
                          <a:latin typeface="Cambria Math"/>
                        </a:rPr>
                        <m:t>𝑆𝑒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442" y="2082215"/>
                <a:ext cx="5523115" cy="11342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65876" y="3578973"/>
                <a:ext cx="1593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𝑆𝑒</m:t>
                      </m:r>
                      <m:r>
                        <a:rPr lang="fr-F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𝑆𝑒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𝑂𝐴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876" y="3578973"/>
                <a:ext cx="159306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13" y="4492625"/>
            <a:ext cx="301045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664" y="3358208"/>
                <a:ext cx="4783682" cy="90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𝑆𝑖</m:t>
                      </m:r>
                      <m:r>
                        <a:rPr lang="fr-FR" sz="2400" i="1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/>
                        </a:rPr>
                        <m:t>e</m:t>
                      </m:r>
                      <m:r>
                        <a:rPr lang="fr-FR" sz="24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fr-FR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k</m:t>
                          </m:r>
                          <m:r>
                            <a:rPr lang="fr-FR" sz="2400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k</m:t>
                          </m:r>
                          <m:r>
                            <a:rPr lang="fr-FR" sz="2400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fr-FR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𝑆𝑖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𝑂𝐴</m:t>
                          </m:r>
                          <m:r>
                            <a:rPr lang="fr-FR" sz="2400" i="1">
                              <a:latin typeface="Cambria Math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4" y="3358208"/>
                <a:ext cx="4783682" cy="9031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1327418" y="4538299"/>
            <a:ext cx="2720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&lt;- 100e6		# 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Ohm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&lt;- 2e-12		# F</a:t>
            </a:r>
          </a:p>
          <a:p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&lt;- 100e6	# W</a:t>
            </a: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&lt;- 10e-12	# F</a:t>
            </a: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Iinv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&lt;- 100e-9	# A</a:t>
            </a:r>
          </a:p>
          <a:p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Si.oa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&lt;- 5e-15	# A/Hz^1/2</a:t>
            </a: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Se.oa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&lt;- 10e-9	# V/Hz^1/2</a:t>
            </a: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Aol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&lt;- 1000		# 1</a:t>
            </a:r>
          </a:p>
          <a:p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fol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&lt;- 1e6		# Hz</a:t>
            </a:r>
          </a:p>
          <a:p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49700" y="4261404"/>
            <a:ext cx="622299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16268" y="4261404"/>
            <a:ext cx="62229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187173" y="4261404"/>
            <a:ext cx="622299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038073" y="4261404"/>
            <a:ext cx="622299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628566" y="4261404"/>
            <a:ext cx="6222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>
            <a:off x="4053840" y="5463540"/>
            <a:ext cx="3634740" cy="297180"/>
          </a:xfrm>
          <a:custGeom>
            <a:avLst/>
            <a:gdLst>
              <a:gd name="connsiteX0" fmla="*/ 0 w 4130040"/>
              <a:gd name="connsiteY0" fmla="*/ 297180 h 297180"/>
              <a:gd name="connsiteX1" fmla="*/ 342900 w 4130040"/>
              <a:gd name="connsiteY1" fmla="*/ 297180 h 297180"/>
              <a:gd name="connsiteX2" fmla="*/ 883920 w 4130040"/>
              <a:gd name="connsiteY2" fmla="*/ 0 h 297180"/>
              <a:gd name="connsiteX3" fmla="*/ 4130040 w 413004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040" h="297180">
                <a:moveTo>
                  <a:pt x="0" y="297180"/>
                </a:moveTo>
                <a:lnTo>
                  <a:pt x="342900" y="297180"/>
                </a:lnTo>
                <a:lnTo>
                  <a:pt x="883920" y="0"/>
                </a:lnTo>
                <a:lnTo>
                  <a:pt x="4130040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7683209" y="5338048"/>
            <a:ext cx="1050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smtClean="0"/>
              <a:t>Before CSP</a:t>
            </a:r>
            <a:endParaRPr lang="en-US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683209" y="5112031"/>
            <a:ext cx="937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Wingdings" panose="05000000000000000000" pitchFamily="2" charset="2"/>
              </a:rPr>
              <a:t> </a:t>
            </a:r>
            <a:r>
              <a:rPr lang="en-US" sz="1200" dirty="0" smtClean="0"/>
              <a:t>after CSP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2021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From current description</a:t>
            </a:r>
          </a:p>
          <a:p>
            <a:r>
              <a:rPr lang="en-US" sz="3200" b="1" dirty="0" smtClean="0"/>
              <a:t>to data acquisition</a:t>
            </a:r>
            <a:endParaRPr lang="en-US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78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 instance, signal &amp; noise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second, noise: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4799" y="1574800"/>
            <a:ext cx="476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Noise spectral density after the CSP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8466" y="2053631"/>
                <a:ext cx="4193969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𝑆𝑒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𝐶𝑠𝑝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∙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∙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∙</m:t>
                      </m:r>
                      <m:r>
                        <a:rPr lang="fr-FR" i="1">
                          <a:latin typeface="Cambria Math"/>
                        </a:rPr>
                        <m:t>𝑆𝑖</m:t>
                      </m:r>
                      <m:r>
                        <a:rPr lang="fr-F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∙</m:t>
                      </m:r>
                      <m:r>
                        <a:rPr lang="fr-FR" i="1">
                          <a:latin typeface="Cambria Math"/>
                        </a:rPr>
                        <m:t>𝑆𝑒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6" y="2053631"/>
                <a:ext cx="4193969" cy="8737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94476" y="3123358"/>
                <a:ext cx="1240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𝑆𝑒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𝑆𝑒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𝑂𝐴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476" y="3123358"/>
                <a:ext cx="124098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264" y="2902593"/>
                <a:ext cx="3643818" cy="70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𝑆𝑖</m:t>
                      </m:r>
                      <m:r>
                        <a:rPr lang="fr-FR" i="1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fr-FR">
                          <a:latin typeface="Cambria Math"/>
                        </a:rPr>
                        <m:t>e</m:t>
                      </m:r>
                      <m:r>
                        <a:rPr lang="fr-FR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k</m:t>
                          </m:r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k</m:t>
                          </m:r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𝑆𝑖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𝑂𝐴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4" y="2902593"/>
                <a:ext cx="3643818" cy="7003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152264" y="3748320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 that :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992742" y="4115710"/>
            <a:ext cx="75888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signal &amp; noise are “amplified” by </a:t>
            </a:r>
            <a:r>
              <a:rPr lang="en-US" b="1" dirty="0" err="1" smtClean="0">
                <a:solidFill>
                  <a:srgbClr val="00B050"/>
                </a:solidFill>
              </a:rPr>
              <a:t>Cf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no consequence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(in fact, too large </a:t>
            </a:r>
            <a:r>
              <a:rPr lang="en-US" dirty="0" err="1" smtClean="0">
                <a:sym typeface="Wingdings" panose="05000000000000000000" pitchFamily="2" charset="2"/>
              </a:rPr>
              <a:t>Cf</a:t>
            </a:r>
            <a:r>
              <a:rPr lang="en-US" dirty="0" smtClean="0">
                <a:sym typeface="Wingdings" panose="05000000000000000000" pitchFamily="2" charset="2"/>
              </a:rPr>
              <a:t> decrease rise time)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Cd</a:t>
            </a:r>
            <a:r>
              <a:rPr lang="en-US" dirty="0" smtClean="0">
                <a:sym typeface="Wingdings" panose="05000000000000000000" pitchFamily="2" charset="2"/>
              </a:rPr>
              <a:t> amplifies the voltage noise generator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Cd = detector capacitance + cable capacitance…  </a:t>
            </a:r>
            <a:r>
              <a:rPr lang="en-US" smtClean="0">
                <a:sym typeface="Wingdings" panose="05000000000000000000" pitchFamily="2" charset="2"/>
              </a:rPr>
              <a:t>minimize them </a:t>
            </a:r>
            <a:r>
              <a:rPr lang="en-US" dirty="0" smtClean="0">
                <a:sym typeface="Wingdings" panose="05000000000000000000" pitchFamily="2" charset="2"/>
              </a:rPr>
              <a:t>!!!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Several </a:t>
            </a:r>
            <a:r>
              <a:rPr lang="en-US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current noise generators </a:t>
            </a:r>
            <a:r>
              <a:rPr lang="en-US" dirty="0" smtClean="0">
                <a:sym typeface="Wingdings" panose="05000000000000000000" pitchFamily="2" charset="2"/>
              </a:rPr>
              <a:t>are in //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it is generally possible to make less noise with added components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than the detector’s noise itself…  maximize </a:t>
            </a:r>
            <a:r>
              <a:rPr lang="en-US" dirty="0" err="1" smtClean="0">
                <a:sym typeface="Wingdings" panose="05000000000000000000" pitchFamily="2" charset="2"/>
              </a:rPr>
              <a:t>Rf</a:t>
            </a:r>
            <a:r>
              <a:rPr lang="en-US" dirty="0" smtClean="0">
                <a:sym typeface="Wingdings" panose="05000000000000000000" pitchFamily="2" charset="2"/>
              </a:rPr>
              <a:t> et </a:t>
            </a:r>
            <a:r>
              <a:rPr lang="en-US" dirty="0" err="1" smtClean="0">
                <a:sym typeface="Wingdings" panose="05000000000000000000" pitchFamily="2" charset="2"/>
              </a:rPr>
              <a:t>Rp</a:t>
            </a:r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3796082" y="2490481"/>
            <a:ext cx="529368" cy="412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5345482" y="2490481"/>
            <a:ext cx="529368" cy="412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345482" y="2111424"/>
            <a:ext cx="529368" cy="412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544882" y="2902592"/>
            <a:ext cx="3277818" cy="70038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65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35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 got a headache?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take it easy…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76300" y="5162550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14"/>
          <p:cNvSpPr/>
          <p:nvPr/>
        </p:nvSpPr>
        <p:spPr>
          <a:xfrm>
            <a:off x="5578348" y="5162550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876300" y="5179367"/>
            <a:ext cx="3454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Equivalent noise charge at</a:t>
            </a:r>
          </a:p>
          <a:p>
            <a:r>
              <a:rPr lang="en-US" sz="2400" dirty="0" smtClean="0"/>
              <a:t>CSP output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928957" y="2040235"/>
            <a:ext cx="428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have a look at all this stuff…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43" y="315436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344252" y="315436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Aspirin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7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35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Now, I need your attention: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third, signal processing!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5296" y="1318567"/>
            <a:ext cx="84156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signal &amp; noise don’t share the same shape,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there is always something to do for that things get better…</a:t>
            </a:r>
          </a:p>
          <a:p>
            <a:r>
              <a:rPr lang="en-US" sz="2400" dirty="0" smtClean="0"/>
              <a:t>	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This is </a:t>
            </a:r>
            <a:r>
              <a:rPr lang="en-US" sz="2400" b="1" dirty="0" smtClean="0"/>
              <a:t>optimal filtering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This is (almost) what is done in Spectroscopy Amplifiers!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582" y="3505201"/>
            <a:ext cx="8165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(optimal) filtering is your hope of salvation</a:t>
            </a:r>
          </a:p>
          <a:p>
            <a:pPr algn="ctr"/>
            <a:r>
              <a:rPr lang="en-US" sz="2400" b="1" dirty="0" smtClean="0"/>
              <a:t>Before trying any fashionable approach of signal processing</a:t>
            </a:r>
          </a:p>
          <a:p>
            <a:pPr algn="ctr"/>
            <a:r>
              <a:rPr lang="en-US" sz="2400" dirty="0" smtClean="0"/>
              <a:t>(neural networks, wavelet transforms, even Bayesian technics…)</a:t>
            </a:r>
          </a:p>
          <a:p>
            <a:pPr algn="ctr"/>
            <a:r>
              <a:rPr lang="en-US" sz="2400" b="1" dirty="0" smtClean="0"/>
              <a:t>You shall master optimal filtering</a:t>
            </a:r>
            <a:r>
              <a:rPr lang="en-US" sz="2400" dirty="0" smtClean="0"/>
              <a:t>!!!</a:t>
            </a:r>
          </a:p>
          <a:p>
            <a:pPr algn="ctr"/>
            <a:r>
              <a:rPr lang="en-US" sz="2400" dirty="0" smtClean="0"/>
              <a:t>This is the only one LINEAR technics, and IT IS OPTIMAL.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2021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58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optimal filter for spectroscopy*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664" y="6008133"/>
            <a:ext cx="348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*See </a:t>
            </a:r>
            <a:r>
              <a:rPr lang="en-US" dirty="0"/>
              <a:t>the course </a:t>
            </a:r>
            <a:r>
              <a:rPr lang="en-US" dirty="0" smtClean="0"/>
              <a:t>full text </a:t>
            </a:r>
            <a:r>
              <a:rPr lang="en-US" dirty="0"/>
              <a:t>for details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how to </a:t>
            </a:r>
            <a:r>
              <a:rPr lang="en-US" dirty="0" smtClean="0"/>
              <a:t>compute optimal filters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80460" y="1620936"/>
            <a:ext cx="369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did our best and we get: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80460" y="2082601"/>
            <a:ext cx="251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CSP output = SA input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894476" y="2082601"/>
            <a:ext cx="13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SA output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460" y="3083907"/>
                <a:ext cx="2965171" cy="724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60" y="3083907"/>
                <a:ext cx="2965171" cy="7245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380460" y="262224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Signal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95902" y="2082601"/>
            <a:ext cx="20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 transfer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64345" y="2483742"/>
                <a:ext cx="1220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45" y="2483742"/>
                <a:ext cx="12201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376" y="4548314"/>
                <a:ext cx="4193969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𝑆𝑒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𝐶𝑠𝑝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∙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∙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∙</m:t>
                      </m:r>
                      <m:r>
                        <a:rPr lang="fr-FR" i="1">
                          <a:latin typeface="Cambria Math"/>
                        </a:rPr>
                        <m:t>𝑆𝑖</m:t>
                      </m:r>
                      <m:r>
                        <a:rPr lang="fr-F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∙</m:t>
                      </m:r>
                      <m:r>
                        <a:rPr lang="fr-FR" i="1">
                          <a:latin typeface="Cambria Math"/>
                        </a:rPr>
                        <m:t>𝑆𝑒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6" y="4548314"/>
                <a:ext cx="4193969" cy="8737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80460" y="406311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Noise</a:t>
            </a:r>
            <a:r>
              <a:rPr lang="en-US" sz="2400" dirty="0" smtClean="0"/>
              <a:t>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63483" y="3233178"/>
                <a:ext cx="3273012" cy="426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𝑐𝑠𝑝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83" y="3233178"/>
                <a:ext cx="3273012" cy="426014"/>
              </a:xfrm>
              <a:prstGeom prst="rect">
                <a:avLst/>
              </a:prstGeom>
              <a:blipFill rotWithShape="1"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402635" y="4016289"/>
                <a:ext cx="1955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𝑆𝐴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635" y="4016289"/>
                <a:ext cx="195598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èche droite 20"/>
          <p:cNvSpPr/>
          <p:nvPr/>
        </p:nvSpPr>
        <p:spPr>
          <a:xfrm>
            <a:off x="4974416" y="3233178"/>
            <a:ext cx="415002" cy="426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droite 21"/>
          <p:cNvSpPr/>
          <p:nvPr/>
        </p:nvSpPr>
        <p:spPr>
          <a:xfrm>
            <a:off x="4974416" y="4772157"/>
            <a:ext cx="415002" cy="426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Virage 22"/>
          <p:cNvSpPr/>
          <p:nvPr/>
        </p:nvSpPr>
        <p:spPr>
          <a:xfrm flipV="1">
            <a:off x="5929743" y="3822319"/>
            <a:ext cx="415644" cy="4854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668248" y="4524779"/>
                <a:ext cx="307776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𝑐𝑠𝑝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𝑆𝐴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48" y="4524779"/>
                <a:ext cx="3077766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/>
          <p:cNvCxnSpPr/>
          <p:nvPr/>
        </p:nvCxnSpPr>
        <p:spPr>
          <a:xfrm>
            <a:off x="5181917" y="5435478"/>
            <a:ext cx="3684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411118" y="5754422"/>
            <a:ext cx="284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           for       is maximal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953907" y="5744897"/>
                <a:ext cx="602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907" y="5744897"/>
                <a:ext cx="60221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50410" y="5655709"/>
                <a:ext cx="431528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10" y="5655709"/>
                <a:ext cx="431528" cy="5667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214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58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optimal filter for spectroscopy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" y="1790700"/>
            <a:ext cx="8629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Doing this, we would </a:t>
            </a:r>
            <a:r>
              <a:rPr lang="en-US" sz="2400" u="sng" dirty="0" smtClean="0"/>
              <a:t>demonstrate*</a:t>
            </a:r>
            <a:r>
              <a:rPr lang="en-US" sz="2400" dirty="0" smtClean="0"/>
              <a:t> that the optimal filter output of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shaping amplifier for the signal and noise above is: </a:t>
            </a:r>
            <a:endParaRPr lang="en-US" sz="2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06" y="2862570"/>
            <a:ext cx="1715164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0" y="2836310"/>
            <a:ext cx="1080000" cy="107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95" y="2621697"/>
            <a:ext cx="2700000" cy="16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386381" y="2926070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/</a:t>
            </a:r>
            <a:endParaRPr lang="en-US" sz="4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812329" y="292607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23664" y="6008133"/>
            <a:ext cx="348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*See </a:t>
            </a:r>
            <a:r>
              <a:rPr lang="en-US" dirty="0"/>
              <a:t>the course </a:t>
            </a:r>
            <a:r>
              <a:rPr lang="en-US" dirty="0" smtClean="0"/>
              <a:t>full text </a:t>
            </a:r>
            <a:r>
              <a:rPr lang="en-US" dirty="0"/>
              <a:t>for details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how to </a:t>
            </a:r>
            <a:r>
              <a:rPr lang="en-US" dirty="0" smtClean="0"/>
              <a:t>compute optimal filters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6894476" y="2677904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called </a:t>
            </a:r>
          </a:p>
          <a:p>
            <a:pPr algn="r"/>
            <a:r>
              <a:rPr lang="en-US" dirty="0" smtClean="0"/>
              <a:t>“cusp”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457200" y="4279669"/>
            <a:ext cx="526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Whose equivalent noise charge (ENC) is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69129" y="4866294"/>
                <a:ext cx="3017942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𝐸𝑁𝐶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𝑆𝑖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29" y="4866294"/>
                <a:ext cx="3017942" cy="843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098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From current description</a:t>
            </a:r>
          </a:p>
          <a:p>
            <a:r>
              <a:rPr lang="en-US" sz="3200" b="1" dirty="0" smtClean="0"/>
              <a:t>to data acquisition</a:t>
            </a:r>
            <a:endParaRPr lang="en-US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58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optimal filter for spectroscopy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35273" y="1574569"/>
            <a:ext cx="661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Whatever the shaping amplifier, the ENC looks like 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47202" y="2161194"/>
                <a:ext cx="3442609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𝐸𝑁𝐶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fr-FR" sz="2400" b="0" i="1" smtClean="0">
                          <a:latin typeface="Cambria Math"/>
                        </a:rPr>
                        <m:t>𝑘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𝑆𝑖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2" y="2161194"/>
                <a:ext cx="3442609" cy="8438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67758" y="3053791"/>
            <a:ext cx="820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k=1 for the cusp filter</a:t>
            </a:r>
            <a:endParaRPr lang="en-US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67758" y="3572176"/>
            <a:ext cx="820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lower the detector capacitance, the lower the ENC !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say for instance Cd = 10pF</a:t>
            </a:r>
            <a:endParaRPr lang="en-US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67758" y="4303001"/>
            <a:ext cx="820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Se</a:t>
            </a:r>
            <a:r>
              <a:rPr lang="en-US" sz="2400" baseline="30000" dirty="0" smtClean="0"/>
              <a:t>½</a:t>
            </a:r>
            <a:r>
              <a:rPr lang="en-US" sz="2400" dirty="0" smtClean="0"/>
              <a:t> = 5nV/Hz</a:t>
            </a:r>
            <a:r>
              <a:rPr lang="en-US" sz="2400" baseline="30000" dirty="0" smtClean="0"/>
              <a:t>½</a:t>
            </a:r>
            <a:r>
              <a:rPr lang="en-US" sz="2400" dirty="0" smtClean="0"/>
              <a:t> (for instance) and reverse current = 1nA :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191491" y="5029200"/>
            <a:ext cx="686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resistor (feedback) should be greater than                          = 50M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endParaRPr lang="en-US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17856" y="4904646"/>
                <a:ext cx="1234632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4∙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2∙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</m:t>
                          </m:r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</a:rPr>
                            <m:t>𝐼𝑟𝑒𝑣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56" y="4904646"/>
                <a:ext cx="1234632" cy="618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1191491" y="5532199"/>
            <a:ext cx="442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 = 0.03fC = 187 charges = 0.7 </a:t>
            </a:r>
            <a:r>
              <a:rPr lang="en-US" dirty="0" err="1" smtClean="0"/>
              <a:t>keV</a:t>
            </a:r>
            <a:r>
              <a:rPr lang="en-US" baseline="-25000" dirty="0" err="1" smtClean="0"/>
              <a:t>RMS</a:t>
            </a:r>
            <a:r>
              <a:rPr lang="en-US" dirty="0" smtClean="0"/>
              <a:t> in Si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91491" y="6003253"/>
            <a:ext cx="592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REMEMBER, we found 7.6 </a:t>
            </a:r>
            <a:r>
              <a:rPr lang="en-US" dirty="0" err="1"/>
              <a:t>keV</a:t>
            </a:r>
            <a:r>
              <a:rPr lang="en-US" baseline="-25000" dirty="0" err="1"/>
              <a:t>RMS</a:t>
            </a:r>
            <a:r>
              <a:rPr lang="en-US" dirty="0"/>
              <a:t> in </a:t>
            </a:r>
            <a:r>
              <a:rPr lang="en-US" dirty="0" smtClean="0"/>
              <a:t>Si just at the CSP output!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7909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385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Once </a:t>
            </a:r>
            <a:r>
              <a:rPr lang="en-US" b="1" dirty="0" err="1" smtClean="0">
                <a:solidFill>
                  <a:schemeClr val="bg1"/>
                </a:solidFill>
              </a:rPr>
              <a:t>Hopt</a:t>
            </a:r>
            <a:r>
              <a:rPr lang="en-US" b="1" dirty="0" smtClean="0">
                <a:solidFill>
                  <a:schemeClr val="bg1"/>
                </a:solidFill>
              </a:rPr>
              <a:t> defined, one can play with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other filters and/or technics!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41821"/>
            <a:ext cx="2160000" cy="12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286989"/>
            <a:ext cx="2160000" cy="12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738272"/>
            <a:ext cx="2160000" cy="12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740123" y="1941821"/>
            <a:ext cx="7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CR-RC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974529" y="3298410"/>
            <a:ext cx="15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CR-</a:t>
            </a:r>
            <a:r>
              <a:rPr lang="en-US" dirty="0" err="1" smtClean="0"/>
              <a:t>RCn</a:t>
            </a:r>
            <a:endParaRPr lang="en-US" dirty="0" smtClean="0"/>
          </a:p>
          <a:p>
            <a:pPr algn="r"/>
            <a:r>
              <a:rPr lang="en-US" dirty="0" smtClean="0"/>
              <a:t>Semi-</a:t>
            </a:r>
            <a:r>
              <a:rPr lang="en-US" dirty="0" err="1" smtClean="0"/>
              <a:t>gaussian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261209" y="4737691"/>
            <a:ext cx="12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trapezoidal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9" y="4684595"/>
            <a:ext cx="2340000" cy="139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424029" y="4787692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Flat top duration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2660114" y="5108989"/>
            <a:ext cx="77457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ENC / ENC opt</a:t>
            </a:r>
            <a:endParaRPr lang="en-US" sz="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31590" y="142505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3350915" y="1425059"/>
            <a:ext cx="15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 / ENC opt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5273" y="210393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1.36</a:t>
            </a:r>
            <a:endParaRPr lang="en-US" sz="28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815273" y="340951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1.14</a:t>
            </a:r>
            <a:endParaRPr lang="en-US" sz="28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389015" y="529410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1.07</a:t>
            </a:r>
            <a:r>
              <a:rPr lang="en-US" sz="2800" dirty="0" smtClean="0">
                <a:sym typeface="Wingdings" panose="05000000000000000000" pitchFamily="2" charset="2"/>
              </a:rPr>
              <a:t>1.25</a:t>
            </a:r>
            <a:endParaRPr lang="en-US" sz="28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790319" y="1425059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Ballistic deficit sensitivity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6640006" y="2103939"/>
            <a:ext cx="71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low</a:t>
            </a:r>
            <a:endParaRPr lang="en-US" sz="28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427421" y="3359965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medium</a:t>
            </a:r>
            <a:endParaRPr lang="en-US" sz="2800" dirty="0"/>
          </a:p>
        </p:txBody>
      </p:sp>
      <p:sp>
        <p:nvSpPr>
          <p:cNvPr id="38" name="ZoneTexte 37"/>
          <p:cNvSpPr txBox="1"/>
          <p:nvPr/>
        </p:nvSpPr>
        <p:spPr>
          <a:xfrm>
            <a:off x="6056674" y="4918497"/>
            <a:ext cx="1995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reat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null</a:t>
            </a:r>
            <a:endParaRPr lang="en-US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90200" y="3968234"/>
            <a:ext cx="414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of the art in analog signal processing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2490200" y="2587571"/>
            <a:ext cx="431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Swiss Army Knife, easy to build, cheap…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2490200" y="6029772"/>
            <a:ext cx="409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of the art in digital signal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00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69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current description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to data acquisition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Filtering is cool!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6300" y="2324100"/>
            <a:ext cx="4702048" cy="187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5578348" y="2838450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876300" y="2453670"/>
            <a:ext cx="4645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build a complete and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erformant numerical spectroscopy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mplifier from scratch*…</a:t>
            </a:r>
          </a:p>
          <a:p>
            <a:r>
              <a:rPr lang="en-US" sz="2400" dirty="0" smtClean="0"/>
              <a:t>And moreover, play with this toy!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5998" y="1720502"/>
            <a:ext cx="297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Now, It’s time for DIY !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71500" y="5829300"/>
            <a:ext cx="279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Yes, we can! Thx Barack…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3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23528" y="4004127"/>
            <a:ext cx="2961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Bayesian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Uncertainties combination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fitting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4110" y="3542462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analysis </a:t>
            </a:r>
            <a:r>
              <a:rPr lang="en-US" dirty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47271" y="3470454"/>
            <a:ext cx="2527352" cy="5133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à coins arrondis 1"/>
          <p:cNvSpPr/>
          <p:nvPr/>
        </p:nvSpPr>
        <p:spPr>
          <a:xfrm>
            <a:off x="0" y="0"/>
            <a:ext cx="9144000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Introduction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343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data analysis phase: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23528" y="1619508"/>
            <a:ext cx="357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kind of knowledges?</a:t>
            </a:r>
            <a:endParaRPr lang="en-US" sz="2400" b="1" dirty="0"/>
          </a:p>
        </p:txBody>
      </p:sp>
      <p:sp>
        <p:nvSpPr>
          <p:cNvPr id="23" name="Flèche droite rayée 22"/>
          <p:cNvSpPr/>
          <p:nvPr/>
        </p:nvSpPr>
        <p:spPr>
          <a:xfrm rot="5400000">
            <a:off x="1016183" y="2519608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247271" y="3470454"/>
            <a:ext cx="2527352" cy="5133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droite rayée 19"/>
          <p:cNvSpPr/>
          <p:nvPr/>
        </p:nvSpPr>
        <p:spPr>
          <a:xfrm rot="5400000">
            <a:off x="1016183" y="5377862"/>
            <a:ext cx="989528" cy="504056"/>
          </a:xfrm>
          <a:prstGeom prst="striped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1779981" y="2276872"/>
            <a:ext cx="2203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measurement</a:t>
            </a:r>
          </a:p>
          <a:p>
            <a:r>
              <a:rPr lang="en-US" dirty="0" smtClean="0"/>
              <a:t>Time measurement</a:t>
            </a:r>
          </a:p>
          <a:p>
            <a:r>
              <a:rPr lang="en-US" dirty="0" smtClean="0"/>
              <a:t>Signal measurement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217355" y="2523093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Data</a:t>
            </a:r>
          </a:p>
          <a:p>
            <a:r>
              <a:rPr lang="en-US" sz="1100" b="1" dirty="0" smtClean="0"/>
              <a:t>acquisition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7355" y="5249882"/>
            <a:ext cx="1015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Basic particles</a:t>
            </a:r>
          </a:p>
          <a:p>
            <a:r>
              <a:rPr lang="en-US" sz="1100" b="1" dirty="0" smtClean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04382" y="5022543"/>
                <a:ext cx="1297983" cy="885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acc>
                      <m:r>
                        <a:rPr lang="en-US" i="1">
                          <a:latin typeface="Cambria Math"/>
                        </a:rPr>
                        <m:t>±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382" y="5022543"/>
                <a:ext cx="1297983" cy="8855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4716016" y="3200202"/>
            <a:ext cx="4038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Special focus on </a:t>
            </a:r>
            <a:r>
              <a:rPr lang="en-US" sz="2400" b="1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ym typeface="Wingdings" panose="05000000000000000000" pitchFamily="2" charset="2"/>
              </a:rPr>
              <a:t>Uncertainties measurement</a:t>
            </a:r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b="1" dirty="0" smtClean="0">
                <a:sym typeface="Wingdings" panose="05000000000000000000" pitchFamily="2" charset="2"/>
              </a:rPr>
              <a:t>	&amp; combination</a:t>
            </a:r>
          </a:p>
        </p:txBody>
      </p:sp>
    </p:spTree>
    <p:extLst>
      <p:ext uri="{BB962C8B-B14F-4D97-AF65-F5344CB8AC3E}">
        <p14:creationId xmlns:p14="http://schemas.microsoft.com/office/powerpoint/2010/main" val="8393120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70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44624"/>
            <a:ext cx="44096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From current description</a:t>
            </a:r>
          </a:p>
          <a:p>
            <a:r>
              <a:rPr lang="en-US" sz="3200" b="1" dirty="0" smtClean="0"/>
              <a:t>to data acquisition</a:t>
            </a:r>
            <a:endParaRPr lang="en-US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52458" y="116632"/>
            <a:ext cx="4284037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4048" y="246324"/>
            <a:ext cx="2708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Filtering is cool!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as a conclusion…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8000" y="1600200"/>
            <a:ext cx="611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our experiments, we basically process signals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8000" y="2501900"/>
            <a:ext cx="7214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Whatever the signal, whatever the noise, there is always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an optimal filter for your specific problem </a:t>
            </a:r>
            <a:endParaRPr lang="en-US" sz="2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76300" y="4884055"/>
            <a:ext cx="4702048" cy="8509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>
            <a:off x="5578348" y="4884055"/>
            <a:ext cx="1717855" cy="850900"/>
          </a:xfrm>
          <a:prstGeom prst="rightArrow">
            <a:avLst/>
          </a:prstGeom>
          <a:gradFill>
            <a:gsLst>
              <a:gs pos="0">
                <a:srgbClr val="002060"/>
              </a:gs>
              <a:gs pos="17000">
                <a:srgbClr val="00B0F0"/>
              </a:gs>
              <a:gs pos="34000">
                <a:srgbClr val="92D050"/>
              </a:gs>
              <a:gs pos="54000">
                <a:srgbClr val="FFFF00"/>
              </a:gs>
              <a:gs pos="72000">
                <a:srgbClr val="FFC000"/>
              </a:gs>
              <a:gs pos="87000">
                <a:srgbClr val="FF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876300" y="5078672"/>
            <a:ext cx="247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 discrimination 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8000" y="3457864"/>
            <a:ext cx="7909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Seeking for this optimal filter helps you to understand how far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your solution is from the best possible one (even if it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is not realizable…)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938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694915" y="644387"/>
            <a:ext cx="3717598" cy="75510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71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10907" y="750307"/>
            <a:ext cx="10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0907" y="1942762"/>
            <a:ext cx="192718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4915" y="1836842"/>
            <a:ext cx="3717598" cy="755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910907" y="3119836"/>
            <a:ext cx="3069365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Processing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4915" y="3013916"/>
            <a:ext cx="3717598" cy="75510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910907" y="4245663"/>
            <a:ext cx="2396130" cy="54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94915" y="4139743"/>
            <a:ext cx="3717598" cy="755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4341874" y="1254282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4341874" y="2433069"/>
            <a:ext cx="423679" cy="741439"/>
          </a:xfrm>
          <a:prstGeom prst="striped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4368354" y="3583664"/>
            <a:ext cx="370720" cy="741439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495252" y="5172625"/>
            <a:ext cx="8142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Well, we did it… But there is a lot to say more. </a:t>
            </a:r>
          </a:p>
          <a:p>
            <a:pPr algn="ctr"/>
            <a:r>
              <a:rPr lang="en-US" sz="2400" dirty="0" smtClean="0"/>
              <a:t>We didn’t talk about timing &amp; localization for instance. </a:t>
            </a: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/>
              <a:t>Have a look at the course full text edition*!</a:t>
            </a:r>
            <a:endParaRPr lang="en-US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357497" y="175552"/>
            <a:ext cx="641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Thank</a:t>
            </a:r>
            <a:r>
              <a:rPr lang="en-US" dirty="0"/>
              <a:t> </a:t>
            </a:r>
            <a:r>
              <a:rPr lang="en-US" dirty="0" smtClean="0"/>
              <a:t>you for your attention, Now, it’s up to you! Close the loop!!!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648866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Coming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974801" y="1730425"/>
            <a:ext cx="0" cy="4866927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rme libre 41"/>
          <p:cNvSpPr/>
          <p:nvPr/>
        </p:nvSpPr>
        <p:spPr>
          <a:xfrm>
            <a:off x="243840" y="2956560"/>
            <a:ext cx="541020" cy="2992720"/>
          </a:xfrm>
          <a:custGeom>
            <a:avLst/>
            <a:gdLst>
              <a:gd name="connsiteX0" fmla="*/ 0 w 541020"/>
              <a:gd name="connsiteY0" fmla="*/ 0 h 2933700"/>
              <a:gd name="connsiteX1" fmla="*/ 0 w 541020"/>
              <a:gd name="connsiteY1" fmla="*/ 2933700 h 2933700"/>
              <a:gd name="connsiteX2" fmla="*/ 541020 w 541020"/>
              <a:gd name="connsiteY2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020" h="2933700">
                <a:moveTo>
                  <a:pt x="0" y="0"/>
                </a:moveTo>
                <a:lnTo>
                  <a:pt x="0" y="2933700"/>
                </a:lnTo>
                <a:lnTo>
                  <a:pt x="541020" y="2933700"/>
                </a:lnTo>
              </a:path>
            </a:pathLst>
          </a:custGeom>
          <a:noFill/>
          <a:ln>
            <a:solidFill>
              <a:schemeClr val="tx1"/>
            </a:solidFill>
            <a:head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Introduction</a:t>
            </a:r>
            <a:endParaRPr lang="fr-FR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319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T</a:t>
            </a:r>
            <a:r>
              <a:rPr lang="en-US" b="1" dirty="0" smtClean="0">
                <a:solidFill>
                  <a:schemeClr val="bg1"/>
                </a:solidFill>
              </a:rPr>
              <a:t>he complete picture: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76" y="2404174"/>
            <a:ext cx="1277144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28" y="2404174"/>
            <a:ext cx="1277144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88" y="2404174"/>
            <a:ext cx="1277144" cy="10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474163" y="3773753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327324" y="3701744"/>
            <a:ext cx="2527352" cy="8073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4464986" y="3323703"/>
            <a:ext cx="252028" cy="504056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droite rayée 15"/>
          <p:cNvSpPr/>
          <p:nvPr/>
        </p:nvSpPr>
        <p:spPr>
          <a:xfrm rot="5400000">
            <a:off x="3419178" y="3323703"/>
            <a:ext cx="252028" cy="504056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droite rayée 16"/>
          <p:cNvSpPr/>
          <p:nvPr/>
        </p:nvSpPr>
        <p:spPr>
          <a:xfrm rot="5400000">
            <a:off x="5512158" y="3323703"/>
            <a:ext cx="252028" cy="504056"/>
          </a:xfrm>
          <a:prstGeom prst="striped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-7909" y="2276872"/>
            <a:ext cx="1904321" cy="666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droite rayée 18"/>
          <p:cNvSpPr/>
          <p:nvPr/>
        </p:nvSpPr>
        <p:spPr>
          <a:xfrm>
            <a:off x="1896412" y="2262585"/>
            <a:ext cx="576064" cy="504056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73870" y="2297197"/>
            <a:ext cx="171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physics</a:t>
            </a:r>
          </a:p>
          <a:p>
            <a:pPr algn="ctr"/>
            <a:r>
              <a:rPr lang="en-US" dirty="0" smtClean="0"/>
              <a:t>we should know</a:t>
            </a:r>
            <a:endParaRPr lang="en-US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-7909" y="3562108"/>
            <a:ext cx="1904321" cy="6529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droite rayée 21"/>
          <p:cNvSpPr/>
          <p:nvPr/>
        </p:nvSpPr>
        <p:spPr>
          <a:xfrm rot="10800000">
            <a:off x="1968420" y="3701745"/>
            <a:ext cx="1324744" cy="504056"/>
          </a:xfrm>
          <a:prstGeom prst="striped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203167" y="3562108"/>
            <a:ext cx="1452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physics</a:t>
            </a:r>
          </a:p>
          <a:p>
            <a:pPr algn="ctr"/>
            <a:r>
              <a:rPr lang="en-US" dirty="0" smtClean="0"/>
              <a:t>we measured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200508" y="411061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865246" y="5462118"/>
            <a:ext cx="142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</a:t>
            </a:r>
          </a:p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7243735" y="2276872"/>
            <a:ext cx="1904321" cy="666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 droite rayée 27"/>
          <p:cNvSpPr/>
          <p:nvPr/>
        </p:nvSpPr>
        <p:spPr>
          <a:xfrm rot="10800000">
            <a:off x="6660232" y="2262585"/>
            <a:ext cx="576064" cy="504056"/>
          </a:xfrm>
          <a:prstGeom prst="stripedRightArrow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7551666" y="2297197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physics</a:t>
            </a:r>
          </a:p>
          <a:p>
            <a:pPr algn="ctr"/>
            <a:r>
              <a:rPr lang="en-US" dirty="0" smtClean="0"/>
              <a:t>we search</a:t>
            </a:r>
            <a:endParaRPr lang="en-US" dirty="0"/>
          </a:p>
        </p:txBody>
      </p:sp>
      <p:sp>
        <p:nvSpPr>
          <p:cNvPr id="30" name="Flèche droite rayée 29"/>
          <p:cNvSpPr/>
          <p:nvPr/>
        </p:nvSpPr>
        <p:spPr>
          <a:xfrm>
            <a:off x="5880824" y="3701745"/>
            <a:ext cx="1324744" cy="504056"/>
          </a:xfrm>
          <a:prstGeom prst="striped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à coins arrondis 30"/>
          <p:cNvSpPr/>
          <p:nvPr/>
        </p:nvSpPr>
        <p:spPr>
          <a:xfrm>
            <a:off x="7220791" y="3562108"/>
            <a:ext cx="1904321" cy="6529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7509069" y="3562108"/>
            <a:ext cx="129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best</a:t>
            </a:r>
          </a:p>
          <a:p>
            <a:pPr algn="ctr"/>
            <a:r>
              <a:rPr lang="en-US" dirty="0" smtClean="0"/>
              <a:t>estimate of </a:t>
            </a:r>
            <a:endParaRPr lang="en-US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8810344" y="3068960"/>
            <a:ext cx="0" cy="889459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Pensées 35"/>
          <p:cNvSpPr/>
          <p:nvPr/>
        </p:nvSpPr>
        <p:spPr>
          <a:xfrm>
            <a:off x="2573724" y="5232320"/>
            <a:ext cx="2049647" cy="1105931"/>
          </a:xfrm>
          <a:prstGeom prst="cloudCallout">
            <a:avLst>
              <a:gd name="adj1" fmla="val 27844"/>
              <a:gd name="adj2" fmla="val -13216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isocèle 37"/>
          <p:cNvSpPr/>
          <p:nvPr/>
        </p:nvSpPr>
        <p:spPr>
          <a:xfrm rot="5400000">
            <a:off x="782358" y="5324441"/>
            <a:ext cx="792088" cy="79034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1573576" y="5719614"/>
            <a:ext cx="898900" cy="1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Forme libre 40"/>
          <p:cNvSpPr/>
          <p:nvPr/>
        </p:nvSpPr>
        <p:spPr>
          <a:xfrm>
            <a:off x="571500" y="4229100"/>
            <a:ext cx="205740" cy="1272540"/>
          </a:xfrm>
          <a:custGeom>
            <a:avLst/>
            <a:gdLst>
              <a:gd name="connsiteX0" fmla="*/ 205740 w 205740"/>
              <a:gd name="connsiteY0" fmla="*/ 1272540 h 1272540"/>
              <a:gd name="connsiteX1" fmla="*/ 0 w 205740"/>
              <a:gd name="connsiteY1" fmla="*/ 1272540 h 1272540"/>
              <a:gd name="connsiteX2" fmla="*/ 0 w 205740"/>
              <a:gd name="connsiteY2" fmla="*/ 0 h 12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" h="1272540">
                <a:moveTo>
                  <a:pt x="205740" y="1272540"/>
                </a:moveTo>
                <a:lnTo>
                  <a:pt x="0" y="127254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777240" y="53709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816652" y="572396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115616" y="550794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e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-7909" y="1268761"/>
            <a:ext cx="2717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Calibration process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 Closes the loop…</a:t>
            </a:r>
            <a:endParaRPr lang="en-US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483168" y="1268760"/>
            <a:ext cx="255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Open loop process</a:t>
            </a:r>
            <a:endParaRPr lang="en-US" sz="2400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7643916" y="4557397"/>
            <a:ext cx="1028289" cy="504056"/>
          </a:xfrm>
          <a:prstGeom prst="striped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ZoneTexte 48"/>
          <p:cNvSpPr txBox="1"/>
          <p:nvPr/>
        </p:nvSpPr>
        <p:spPr>
          <a:xfrm>
            <a:off x="7602598" y="5631479"/>
            <a:ext cx="110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Physics</a:t>
            </a:r>
            <a:endParaRPr lang="en-US" sz="24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4921631" y="5631479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  <a:r>
              <a:rPr lang="en-US" sz="2400" b="1" dirty="0" smtClean="0"/>
              <a:t>ngineering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02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-18888" y="0"/>
            <a:ext cx="9144000" cy="1196752"/>
          </a:xfrm>
          <a:prstGeom prst="roundRect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25000">
                <a:srgbClr val="FF6633">
                  <a:alpha val="20000"/>
                </a:srgbClr>
              </a:gs>
              <a:gs pos="50000">
                <a:srgbClr val="FFFF00">
                  <a:alpha val="20000"/>
                </a:srgbClr>
              </a:gs>
              <a:gs pos="75000">
                <a:srgbClr val="01A78F">
                  <a:alpha val="20000"/>
                </a:srgbClr>
              </a:gs>
              <a:gs pos="100000">
                <a:srgbClr val="3366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fundamentals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instrumentation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FCB8-FA79-45F2-954D-1165AD0B5939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664" y="305988"/>
            <a:ext cx="230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Introduction</a:t>
            </a:r>
            <a:endParaRPr lang="fr-FR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16632"/>
            <a:ext cx="5328592" cy="9361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78220" y="246324"/>
            <a:ext cx="319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Nuclear Instrumentation…</a:t>
            </a:r>
          </a:p>
          <a:p>
            <a:r>
              <a:rPr lang="en-US" b="1" dirty="0">
                <a:solidFill>
                  <a:schemeClr val="bg1"/>
                </a:solidFill>
              </a:rPr>
              <a:t>	T</a:t>
            </a:r>
            <a:r>
              <a:rPr lang="en-US" b="1" dirty="0" smtClean="0">
                <a:solidFill>
                  <a:schemeClr val="bg1"/>
                </a:solidFill>
              </a:rPr>
              <a:t>he complete picture: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3674" y="2133600"/>
            <a:ext cx="82764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 it easy…</a:t>
            </a:r>
          </a:p>
          <a:p>
            <a:endParaRPr lang="en-US" sz="2400" dirty="0"/>
          </a:p>
          <a:p>
            <a:r>
              <a:rPr lang="en-US" sz="2400" dirty="0" smtClean="0"/>
              <a:t>We will simplify every process to the maximum,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omain experts will hate me…</a:t>
            </a:r>
          </a:p>
          <a:p>
            <a:endParaRPr lang="en-US" sz="2400" dirty="0"/>
          </a:p>
          <a:p>
            <a:r>
              <a:rPr lang="en-US" sz="2400" dirty="0" smtClean="0"/>
              <a:t>Our goal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ym typeface="Wingdings" panose="05000000000000000000" pitchFamily="2" charset="2"/>
              </a:rPr>
              <a:t>get a complete picture of the instrumentation chain</a:t>
            </a:r>
            <a:endParaRPr lang="en-US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700205" y="4660900"/>
            <a:ext cx="3743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course will be on general subjects</a:t>
            </a:r>
          </a:p>
          <a:p>
            <a:pPr algn="ctr"/>
            <a:r>
              <a:rPr lang="en-US" dirty="0" smtClean="0"/>
              <a:t>But</a:t>
            </a:r>
          </a:p>
          <a:p>
            <a:pPr algn="ctr"/>
            <a:r>
              <a:rPr lang="en-US" dirty="0" smtClean="0"/>
              <a:t>Illustrated with specific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6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5277</Words>
  <Application>Microsoft Office PowerPoint</Application>
  <PresentationFormat>Affichage à l'écran (4:3)</PresentationFormat>
  <Paragraphs>1157</Paragraphs>
  <Slides>71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FONTBONNE</dc:creator>
  <cp:lastModifiedBy>jean-marc fontbonne</cp:lastModifiedBy>
  <cp:revision>195</cp:revision>
  <dcterms:created xsi:type="dcterms:W3CDTF">2015-09-14T06:04:02Z</dcterms:created>
  <dcterms:modified xsi:type="dcterms:W3CDTF">2015-10-06T07:09:53Z</dcterms:modified>
</cp:coreProperties>
</file>