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4" r:id="rId3"/>
    <p:sldId id="275" r:id="rId4"/>
    <p:sldId id="276" r:id="rId5"/>
    <p:sldId id="277" r:id="rId6"/>
    <p:sldId id="278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1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1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11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98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9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2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2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43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53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42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74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341A9-ACF8-4F1F-8F48-A47B34D5E6D4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84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44765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Telescope measurements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</a:t>
            </a:fld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228600" y="1511299"/>
            <a:ext cx="71147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 nuclear physics, a “telescope”… is not a telescope!</a:t>
            </a:r>
          </a:p>
          <a:p>
            <a:r>
              <a:rPr lang="en-US" sz="2400" dirty="0" smtClean="0"/>
              <a:t>It is an assembly of two or more detectors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that helps identifying particles mass and charge.</a:t>
            </a: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2711628"/>
            <a:ext cx="6111688" cy="3411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5959005" y="4609068"/>
            <a:ext cx="2971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It is a powerful tool !!!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4275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44765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Telescope measurements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2</a:t>
            </a:fld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228600" y="1511299"/>
            <a:ext cx="69478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It’s principle (here, a three stage telescope, Si, Si, </a:t>
            </a:r>
            <a:r>
              <a:rPr lang="en-US" sz="2400" dirty="0" err="1" smtClean="0"/>
              <a:t>CsI</a:t>
            </a:r>
            <a:r>
              <a:rPr lang="en-US" sz="2400" dirty="0" smtClean="0"/>
              <a:t>) :</a:t>
            </a:r>
          </a:p>
        </p:txBody>
      </p:sp>
      <p:sp>
        <p:nvSpPr>
          <p:cNvPr id="3" name="Rectangle 2"/>
          <p:cNvSpPr/>
          <p:nvPr/>
        </p:nvSpPr>
        <p:spPr>
          <a:xfrm>
            <a:off x="2387600" y="2247900"/>
            <a:ext cx="304800" cy="2311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44800" y="2247900"/>
            <a:ext cx="1536700" cy="2311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72000" y="2247900"/>
            <a:ext cx="3657600" cy="2311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Connecteur droit 8"/>
          <p:cNvCxnSpPr/>
          <p:nvPr/>
        </p:nvCxnSpPr>
        <p:spPr>
          <a:xfrm>
            <a:off x="876300" y="2463800"/>
            <a:ext cx="1663700" cy="0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876300" y="3111500"/>
            <a:ext cx="2736850" cy="0"/>
          </a:xfrm>
          <a:prstGeom prst="line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876300" y="3721100"/>
            <a:ext cx="4965700" cy="0"/>
          </a:xfrm>
          <a:prstGeom prst="line">
            <a:avLst/>
          </a:prstGeom>
          <a:ln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876300" y="4318000"/>
            <a:ext cx="7962900" cy="0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876300" y="3302000"/>
            <a:ext cx="3124200" cy="0"/>
          </a:xfrm>
          <a:prstGeom prst="line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876300" y="2921000"/>
            <a:ext cx="3302000" cy="0"/>
          </a:xfrm>
          <a:prstGeom prst="line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876300" y="4013200"/>
            <a:ext cx="6350000" cy="0"/>
          </a:xfrm>
          <a:prstGeom prst="line">
            <a:avLst/>
          </a:prstGeom>
          <a:ln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orme libre 22"/>
          <p:cNvSpPr/>
          <p:nvPr/>
        </p:nvSpPr>
        <p:spPr>
          <a:xfrm>
            <a:off x="5181600" y="4572000"/>
            <a:ext cx="812800" cy="381000"/>
          </a:xfrm>
          <a:custGeom>
            <a:avLst/>
            <a:gdLst>
              <a:gd name="connsiteX0" fmla="*/ 0 w 812800"/>
              <a:gd name="connsiteY0" fmla="*/ 0 h 381000"/>
              <a:gd name="connsiteX1" fmla="*/ 0 w 812800"/>
              <a:gd name="connsiteY1" fmla="*/ 381000 h 381000"/>
              <a:gd name="connsiteX2" fmla="*/ 812800 w 812800"/>
              <a:gd name="connsiteY2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81000">
                <a:moveTo>
                  <a:pt x="0" y="0"/>
                </a:moveTo>
                <a:lnTo>
                  <a:pt x="0" y="381000"/>
                </a:lnTo>
                <a:lnTo>
                  <a:pt x="812800" y="38100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ZoneTexte 24"/>
          <p:cNvSpPr txBox="1"/>
          <p:nvPr/>
        </p:nvSpPr>
        <p:spPr>
          <a:xfrm>
            <a:off x="6121400" y="47752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</a:t>
            </a:r>
            <a:r>
              <a:rPr lang="en-US" dirty="0" err="1" smtClean="0"/>
              <a:t>CsI</a:t>
            </a:r>
            <a:endParaRPr lang="en-US" dirty="0"/>
          </a:p>
        </p:txBody>
      </p:sp>
      <p:sp>
        <p:nvSpPr>
          <p:cNvPr id="28" name="Forme libre 27"/>
          <p:cNvSpPr/>
          <p:nvPr/>
        </p:nvSpPr>
        <p:spPr>
          <a:xfrm>
            <a:off x="3568700" y="4572000"/>
            <a:ext cx="2425700" cy="749300"/>
          </a:xfrm>
          <a:custGeom>
            <a:avLst/>
            <a:gdLst>
              <a:gd name="connsiteX0" fmla="*/ 0 w 812800"/>
              <a:gd name="connsiteY0" fmla="*/ 0 h 381000"/>
              <a:gd name="connsiteX1" fmla="*/ 0 w 812800"/>
              <a:gd name="connsiteY1" fmla="*/ 381000 h 381000"/>
              <a:gd name="connsiteX2" fmla="*/ 812800 w 812800"/>
              <a:gd name="connsiteY2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81000">
                <a:moveTo>
                  <a:pt x="0" y="0"/>
                </a:moveTo>
                <a:lnTo>
                  <a:pt x="0" y="381000"/>
                </a:lnTo>
                <a:lnTo>
                  <a:pt x="812800" y="38100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orme libre 28"/>
          <p:cNvSpPr/>
          <p:nvPr/>
        </p:nvSpPr>
        <p:spPr>
          <a:xfrm>
            <a:off x="2527300" y="4572000"/>
            <a:ext cx="3467100" cy="1155700"/>
          </a:xfrm>
          <a:custGeom>
            <a:avLst/>
            <a:gdLst>
              <a:gd name="connsiteX0" fmla="*/ 0 w 812800"/>
              <a:gd name="connsiteY0" fmla="*/ 0 h 381000"/>
              <a:gd name="connsiteX1" fmla="*/ 0 w 812800"/>
              <a:gd name="connsiteY1" fmla="*/ 381000 h 381000"/>
              <a:gd name="connsiteX2" fmla="*/ 812800 w 812800"/>
              <a:gd name="connsiteY2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381000">
                <a:moveTo>
                  <a:pt x="0" y="0"/>
                </a:moveTo>
                <a:lnTo>
                  <a:pt x="0" y="381000"/>
                </a:lnTo>
                <a:lnTo>
                  <a:pt x="812800" y="38100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ZoneTexte 29"/>
          <p:cNvSpPr txBox="1"/>
          <p:nvPr/>
        </p:nvSpPr>
        <p:spPr>
          <a:xfrm>
            <a:off x="6121400" y="5136634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Thick</a:t>
            </a:r>
            <a:endParaRPr lang="en-US" dirty="0"/>
          </a:p>
        </p:txBody>
      </p:sp>
      <p:sp>
        <p:nvSpPr>
          <p:cNvPr id="31" name="ZoneTexte 30"/>
          <p:cNvSpPr txBox="1"/>
          <p:nvPr/>
        </p:nvSpPr>
        <p:spPr>
          <a:xfrm>
            <a:off x="6121400" y="5487432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Thin</a:t>
            </a:r>
            <a:endParaRPr lang="en-US" dirty="0"/>
          </a:p>
        </p:txBody>
      </p:sp>
      <p:sp>
        <p:nvSpPr>
          <p:cNvPr id="26" name="Parenthèses 25"/>
          <p:cNvSpPr/>
          <p:nvPr/>
        </p:nvSpPr>
        <p:spPr>
          <a:xfrm>
            <a:off x="5994400" y="4762500"/>
            <a:ext cx="965691" cy="1219200"/>
          </a:xfrm>
          <a:prstGeom prst="bracketPair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èche droite 26"/>
          <p:cNvSpPr/>
          <p:nvPr/>
        </p:nvSpPr>
        <p:spPr>
          <a:xfrm>
            <a:off x="6979614" y="5144532"/>
            <a:ext cx="393700" cy="3614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ZoneTexte 95"/>
          <p:cNvSpPr txBox="1"/>
          <p:nvPr/>
        </p:nvSpPr>
        <p:spPr>
          <a:xfrm>
            <a:off x="7467600" y="5157232"/>
            <a:ext cx="1425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identification</a:t>
            </a:r>
            <a:endParaRPr lang="en-US" dirty="0"/>
          </a:p>
        </p:txBody>
      </p:sp>
      <p:sp>
        <p:nvSpPr>
          <p:cNvPr id="97" name="ZoneTexte 96"/>
          <p:cNvSpPr txBox="1"/>
          <p:nvPr/>
        </p:nvSpPr>
        <p:spPr>
          <a:xfrm rot="16200000">
            <a:off x="-917483" y="3247085"/>
            <a:ext cx="2661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Unknown incident particle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899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44765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Telescope measurements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3</a:t>
            </a:fld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228600" y="1511299"/>
            <a:ext cx="5780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Let see how it runs on a two stage telescope: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228600" y="2120899"/>
            <a:ext cx="2991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 simulate it with </a:t>
            </a:r>
            <a:r>
              <a:rPr lang="en-US" sz="2400" dirty="0" smtClean="0">
                <a:latin typeface="Arial Black" panose="020B0A04020102020204" pitchFamily="34" charset="0"/>
              </a:rPr>
              <a:t>R</a:t>
            </a:r>
            <a:r>
              <a:rPr lang="en-US" sz="2400" dirty="0" smtClean="0"/>
              <a:t>: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720" y="2564904"/>
            <a:ext cx="9143280" cy="381642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sz="16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 &lt;- function (E, A, Z) 0.02442 * A / Z^2 * (E / A)^1.75</a:t>
            </a:r>
          </a:p>
          <a:p>
            <a:r>
              <a:rPr lang="pt-BR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 &lt;- function (R, A, Z) 8.3424 * A * (R * Z^2 / A)^0.57143</a:t>
            </a:r>
          </a:p>
          <a:p>
            <a:endParaRPr lang="pt-BR" sz="16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Th1 &lt;- 0.3	#mm</a:t>
            </a:r>
          </a:p>
          <a:p>
            <a:r>
              <a:rPr lang="pt-BR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Th2 &lt;- 3	#mm</a:t>
            </a:r>
          </a:p>
          <a:p>
            <a:endParaRPr lang="pt-BR" sz="16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E1 &lt;- function (E0, A, Z) {</a:t>
            </a:r>
          </a:p>
          <a:p>
            <a:r>
              <a:rPr lang="pt-BR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ifelse (R(E0, A, Z) &gt; Th1, E0 - E(R(E0, A, Z) - Th1, A, Z), E0)</a:t>
            </a:r>
          </a:p>
          <a:p>
            <a:r>
              <a:rPr lang="pt-BR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pt-BR" sz="16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E2 &lt;- function (E0, A, Z) {</a:t>
            </a:r>
          </a:p>
          <a:p>
            <a:r>
              <a:rPr lang="pt-BR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Er &lt;- ifelse (R(E0, A, Z) &gt; Th1, E(R(E0, A, Z) - Th1, A, Z), 0)</a:t>
            </a:r>
          </a:p>
          <a:p>
            <a:r>
              <a:rPr lang="pt-BR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ifelse (R(Er, A, Z) &gt; Th2, Er - E(R(Er, A, Z) - Th2, A, Z), Er)</a:t>
            </a:r>
          </a:p>
          <a:p>
            <a:r>
              <a:rPr lang="pt-BR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t-BR" sz="16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248400" y="1316164"/>
            <a:ext cx="2987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here, the material is… water</a:t>
            </a:r>
          </a:p>
          <a:p>
            <a:r>
              <a:rPr lang="en-US" dirty="0" smtClean="0"/>
              <a:t>sorry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615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44765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Telescope measurements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4</a:t>
            </a:fld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228600" y="1511299"/>
            <a:ext cx="82006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Every time a unknown particle crosses one or the two detectors,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it shall be somewhere in the (</a:t>
            </a:r>
            <a:r>
              <a:rPr lang="en-US" sz="2400" dirty="0" err="1" smtClean="0"/>
              <a:t>Ethick</a:t>
            </a:r>
            <a:r>
              <a:rPr lang="en-US" sz="2400" dirty="0" smtClean="0"/>
              <a:t>, </a:t>
            </a:r>
            <a:r>
              <a:rPr lang="en-US" sz="2400" dirty="0" err="1" smtClean="0"/>
              <a:t>Ethin</a:t>
            </a:r>
            <a:r>
              <a:rPr lang="en-US" sz="2400" dirty="0" smtClean="0"/>
              <a:t>) plot:</a:t>
            </a:r>
            <a:endParaRPr lang="en-US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937" y="2431196"/>
            <a:ext cx="4320000" cy="4312188"/>
          </a:xfrm>
          <a:prstGeom prst="rect">
            <a:avLst/>
          </a:prstGeom>
          <a:noFill/>
          <a:ln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927447" y="2862580"/>
            <a:ext cx="39466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b="1" dirty="0" smtClean="0"/>
              <a:t>12C</a:t>
            </a:r>
          </a:p>
          <a:p>
            <a:pPr algn="ctr"/>
            <a:r>
              <a:rPr lang="en-US" sz="800" b="1" dirty="0" smtClean="0"/>
              <a:t>11C</a:t>
            </a:r>
          </a:p>
          <a:p>
            <a:pPr algn="ctr"/>
            <a:r>
              <a:rPr lang="en-US" sz="800" b="1" dirty="0" smtClean="0"/>
              <a:t>10C</a:t>
            </a:r>
          </a:p>
          <a:p>
            <a:pPr algn="ctr"/>
            <a:endParaRPr lang="en-US" sz="800" b="1" dirty="0" smtClean="0"/>
          </a:p>
          <a:p>
            <a:pPr algn="ctr"/>
            <a:r>
              <a:rPr lang="en-US" sz="800" b="1" dirty="0" smtClean="0">
                <a:solidFill>
                  <a:srgbClr val="FF00FF"/>
                </a:solidFill>
              </a:rPr>
              <a:t>11B</a:t>
            </a:r>
          </a:p>
          <a:p>
            <a:pPr algn="ctr"/>
            <a:r>
              <a:rPr lang="en-US" sz="800" b="1" dirty="0" smtClean="0">
                <a:solidFill>
                  <a:srgbClr val="FF00FF"/>
                </a:solidFill>
              </a:rPr>
              <a:t>10B</a:t>
            </a:r>
          </a:p>
          <a:p>
            <a:pPr algn="ctr"/>
            <a:endParaRPr lang="en-US" sz="800" b="1" dirty="0">
              <a:solidFill>
                <a:srgbClr val="FF00FF"/>
              </a:solidFill>
            </a:endParaRPr>
          </a:p>
          <a:p>
            <a:pPr algn="ctr"/>
            <a:r>
              <a:rPr lang="en-US" sz="800" b="1" dirty="0" smtClean="0">
                <a:solidFill>
                  <a:srgbClr val="FF00FF"/>
                </a:solidFill>
              </a:rPr>
              <a:t>8B</a:t>
            </a:r>
          </a:p>
          <a:p>
            <a:pPr algn="ctr"/>
            <a:endParaRPr lang="en-US" sz="800" b="1" dirty="0"/>
          </a:p>
          <a:p>
            <a:pPr algn="ctr"/>
            <a:r>
              <a:rPr lang="en-US" sz="800" b="1" dirty="0" smtClean="0">
                <a:solidFill>
                  <a:srgbClr val="FFC000"/>
                </a:solidFill>
              </a:rPr>
              <a:t>10Be</a:t>
            </a:r>
          </a:p>
          <a:p>
            <a:pPr algn="ctr"/>
            <a:r>
              <a:rPr lang="en-US" sz="800" b="1" dirty="0" smtClean="0">
                <a:solidFill>
                  <a:srgbClr val="FFC000"/>
                </a:solidFill>
              </a:rPr>
              <a:t>9Be</a:t>
            </a:r>
          </a:p>
          <a:p>
            <a:pPr algn="ctr"/>
            <a:endParaRPr lang="en-US" sz="800" b="1" dirty="0">
              <a:solidFill>
                <a:srgbClr val="FFC000"/>
              </a:solidFill>
            </a:endParaRPr>
          </a:p>
          <a:p>
            <a:pPr algn="ctr"/>
            <a:r>
              <a:rPr lang="en-US" sz="800" b="1" dirty="0" smtClean="0">
                <a:solidFill>
                  <a:srgbClr val="FFC000"/>
                </a:solidFill>
              </a:rPr>
              <a:t>7Be</a:t>
            </a:r>
          </a:p>
          <a:p>
            <a:pPr algn="ctr"/>
            <a:endParaRPr lang="en-US" sz="800" b="1" dirty="0" smtClean="0"/>
          </a:p>
          <a:p>
            <a:pPr algn="ctr"/>
            <a:endParaRPr lang="en-US" sz="800" b="1" dirty="0"/>
          </a:p>
          <a:p>
            <a:pPr algn="ctr"/>
            <a:r>
              <a:rPr lang="en-US" sz="800" b="1" dirty="0" smtClean="0">
                <a:solidFill>
                  <a:srgbClr val="00B050"/>
                </a:solidFill>
              </a:rPr>
              <a:t>7Li</a:t>
            </a:r>
          </a:p>
          <a:p>
            <a:pPr algn="ctr"/>
            <a:r>
              <a:rPr lang="en-US" sz="800" b="1" dirty="0" smtClean="0">
                <a:solidFill>
                  <a:srgbClr val="00B050"/>
                </a:solidFill>
              </a:rPr>
              <a:t>6Li</a:t>
            </a:r>
          </a:p>
          <a:p>
            <a:pPr algn="ctr"/>
            <a:endParaRPr lang="en-US" sz="800" b="1" dirty="0"/>
          </a:p>
          <a:p>
            <a:pPr algn="ctr"/>
            <a:r>
              <a:rPr lang="en-US" sz="800" b="1" dirty="0" smtClean="0">
                <a:solidFill>
                  <a:srgbClr val="0070C0"/>
                </a:solidFill>
              </a:rPr>
              <a:t>4He</a:t>
            </a:r>
          </a:p>
          <a:p>
            <a:pPr algn="ctr"/>
            <a:r>
              <a:rPr lang="en-US" sz="800" b="1" dirty="0" smtClean="0">
                <a:solidFill>
                  <a:srgbClr val="0070C0"/>
                </a:solidFill>
              </a:rPr>
              <a:t>3He</a:t>
            </a:r>
          </a:p>
          <a:p>
            <a:pPr algn="ctr"/>
            <a:endParaRPr lang="en-US" sz="800" b="1" dirty="0"/>
          </a:p>
          <a:p>
            <a:pPr algn="ctr"/>
            <a:r>
              <a:rPr lang="en-US" sz="800" b="1" dirty="0" smtClean="0">
                <a:solidFill>
                  <a:srgbClr val="FF0000"/>
                </a:solidFill>
              </a:rPr>
              <a:t>t</a:t>
            </a:r>
          </a:p>
          <a:p>
            <a:pPr algn="ctr"/>
            <a:r>
              <a:rPr lang="en-US" sz="800" b="1" dirty="0">
                <a:solidFill>
                  <a:srgbClr val="FF0000"/>
                </a:solidFill>
              </a:rPr>
              <a:t>d</a:t>
            </a:r>
            <a:endParaRPr lang="en-US" sz="8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800" b="1" dirty="0">
                <a:solidFill>
                  <a:srgbClr val="FF0000"/>
                </a:solidFill>
              </a:rPr>
              <a:t>p</a:t>
            </a:r>
            <a:endParaRPr lang="en-US" sz="800" b="1" dirty="0" smtClean="0">
              <a:solidFill>
                <a:srgbClr val="FF0000"/>
              </a:solidFill>
            </a:endParaRPr>
          </a:p>
          <a:p>
            <a:pPr algn="ctr"/>
            <a:endParaRPr lang="en-US" sz="800" b="1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6962774" y="2539414"/>
            <a:ext cx="1770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Here 12C beam</a:t>
            </a:r>
          </a:p>
          <a:p>
            <a:r>
              <a:rPr lang="en-US" dirty="0" smtClean="0"/>
              <a:t>On PMMA target</a:t>
            </a:r>
            <a:endParaRPr lang="en-US" dirty="0"/>
          </a:p>
        </p:txBody>
      </p:sp>
      <p:sp>
        <p:nvSpPr>
          <p:cNvPr id="6" name="ZoneTexte 5"/>
          <p:cNvSpPr txBox="1"/>
          <p:nvPr/>
        </p:nvSpPr>
        <p:spPr>
          <a:xfrm>
            <a:off x="3846321" y="3185745"/>
            <a:ext cx="2236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Possible identification</a:t>
            </a:r>
            <a:endParaRPr lang="en-US" dirty="0"/>
          </a:p>
        </p:txBody>
      </p:sp>
      <p:sp>
        <p:nvSpPr>
          <p:cNvPr id="13" name="ZoneTexte 12"/>
          <p:cNvSpPr txBox="1"/>
          <p:nvPr/>
        </p:nvSpPr>
        <p:spPr>
          <a:xfrm>
            <a:off x="6581937" y="5484445"/>
            <a:ext cx="2061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particle crossed</a:t>
            </a:r>
          </a:p>
          <a:p>
            <a:r>
              <a:rPr lang="en-US" dirty="0" smtClean="0"/>
              <a:t>both detectors…</a:t>
            </a:r>
            <a:endParaRPr lang="en-US" dirty="0"/>
          </a:p>
        </p:txBody>
      </p:sp>
      <p:sp>
        <p:nvSpPr>
          <p:cNvPr id="7" name="Forme libre 6"/>
          <p:cNvSpPr/>
          <p:nvPr/>
        </p:nvSpPr>
        <p:spPr>
          <a:xfrm>
            <a:off x="5829300" y="5473700"/>
            <a:ext cx="749300" cy="554289"/>
          </a:xfrm>
          <a:custGeom>
            <a:avLst/>
            <a:gdLst>
              <a:gd name="connsiteX0" fmla="*/ 749300 w 749300"/>
              <a:gd name="connsiteY0" fmla="*/ 381000 h 554289"/>
              <a:gd name="connsiteX1" fmla="*/ 393700 w 749300"/>
              <a:gd name="connsiteY1" fmla="*/ 546100 h 554289"/>
              <a:gd name="connsiteX2" fmla="*/ 266700 w 749300"/>
              <a:gd name="connsiteY2" fmla="*/ 152400 h 554289"/>
              <a:gd name="connsiteX3" fmla="*/ 0 w 749300"/>
              <a:gd name="connsiteY3" fmla="*/ 0 h 554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9300" h="554289">
                <a:moveTo>
                  <a:pt x="749300" y="381000"/>
                </a:moveTo>
                <a:cubicBezTo>
                  <a:pt x="611716" y="482600"/>
                  <a:pt x="474133" y="584200"/>
                  <a:pt x="393700" y="546100"/>
                </a:cubicBezTo>
                <a:cubicBezTo>
                  <a:pt x="313267" y="508000"/>
                  <a:pt x="332317" y="243416"/>
                  <a:pt x="266700" y="152400"/>
                </a:cubicBezTo>
                <a:cubicBezTo>
                  <a:pt x="201083" y="61384"/>
                  <a:pt x="100541" y="30692"/>
                  <a:pt x="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rme libre 8"/>
          <p:cNvSpPr/>
          <p:nvPr/>
        </p:nvSpPr>
        <p:spPr>
          <a:xfrm>
            <a:off x="4216355" y="3632200"/>
            <a:ext cx="613111" cy="838200"/>
          </a:xfrm>
          <a:custGeom>
            <a:avLst/>
            <a:gdLst>
              <a:gd name="connsiteX0" fmla="*/ 584245 w 613111"/>
              <a:gd name="connsiteY0" fmla="*/ 0 h 838200"/>
              <a:gd name="connsiteX1" fmla="*/ 45 w 613111"/>
              <a:gd name="connsiteY1" fmla="*/ 292100 h 838200"/>
              <a:gd name="connsiteX2" fmla="*/ 609645 w 613111"/>
              <a:gd name="connsiteY2" fmla="*/ 533400 h 838200"/>
              <a:gd name="connsiteX3" fmla="*/ 203245 w 613111"/>
              <a:gd name="connsiteY3" fmla="*/ 83820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3111" h="838200">
                <a:moveTo>
                  <a:pt x="584245" y="0"/>
                </a:moveTo>
                <a:cubicBezTo>
                  <a:pt x="290028" y="101600"/>
                  <a:pt x="-4188" y="203200"/>
                  <a:pt x="45" y="292100"/>
                </a:cubicBezTo>
                <a:cubicBezTo>
                  <a:pt x="4278" y="381000"/>
                  <a:pt x="575778" y="442383"/>
                  <a:pt x="609645" y="533400"/>
                </a:cubicBezTo>
                <a:cubicBezTo>
                  <a:pt x="643512" y="624417"/>
                  <a:pt x="423378" y="731308"/>
                  <a:pt x="203245" y="83820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ZoneTexte 15"/>
          <p:cNvSpPr txBox="1"/>
          <p:nvPr/>
        </p:nvSpPr>
        <p:spPr>
          <a:xfrm>
            <a:off x="85148" y="6130776"/>
            <a:ext cx="21130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particle stopped</a:t>
            </a:r>
          </a:p>
          <a:p>
            <a:r>
              <a:rPr lang="en-US" dirty="0" smtClean="0"/>
              <a:t>In the first detector</a:t>
            </a:r>
            <a:endParaRPr lang="en-US" dirty="0"/>
          </a:p>
        </p:txBody>
      </p:sp>
      <p:sp>
        <p:nvSpPr>
          <p:cNvPr id="10" name="Forme libre 9"/>
          <p:cNvSpPr/>
          <p:nvPr/>
        </p:nvSpPr>
        <p:spPr>
          <a:xfrm>
            <a:off x="2336800" y="5308600"/>
            <a:ext cx="635000" cy="1079500"/>
          </a:xfrm>
          <a:custGeom>
            <a:avLst/>
            <a:gdLst>
              <a:gd name="connsiteX0" fmla="*/ 0 w 635000"/>
              <a:gd name="connsiteY0" fmla="*/ 1079500 h 1079500"/>
              <a:gd name="connsiteX1" fmla="*/ 127000 w 635000"/>
              <a:gd name="connsiteY1" fmla="*/ 292100 h 1079500"/>
              <a:gd name="connsiteX2" fmla="*/ 279400 w 635000"/>
              <a:gd name="connsiteY2" fmla="*/ 419100 h 1079500"/>
              <a:gd name="connsiteX3" fmla="*/ 635000 w 635000"/>
              <a:gd name="connsiteY3" fmla="*/ 0 h 1079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5000" h="1079500">
                <a:moveTo>
                  <a:pt x="0" y="1079500"/>
                </a:moveTo>
                <a:cubicBezTo>
                  <a:pt x="40216" y="740833"/>
                  <a:pt x="80433" y="402167"/>
                  <a:pt x="127000" y="292100"/>
                </a:cubicBezTo>
                <a:cubicBezTo>
                  <a:pt x="173567" y="182033"/>
                  <a:pt x="194733" y="467783"/>
                  <a:pt x="279400" y="419100"/>
                </a:cubicBezTo>
                <a:cubicBezTo>
                  <a:pt x="364067" y="370417"/>
                  <a:pt x="499533" y="185208"/>
                  <a:pt x="63500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29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600" y="2431196"/>
            <a:ext cx="4320000" cy="431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44765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Telescope measurements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5</a:t>
            </a:fld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228600" y="1511299"/>
            <a:ext cx="3163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During the experiment :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927447" y="2862580"/>
            <a:ext cx="39466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b="1" dirty="0" smtClean="0"/>
              <a:t>12C</a:t>
            </a:r>
          </a:p>
          <a:p>
            <a:pPr algn="ctr"/>
            <a:r>
              <a:rPr lang="en-US" sz="800" b="1" dirty="0" smtClean="0"/>
              <a:t>11C</a:t>
            </a:r>
          </a:p>
          <a:p>
            <a:pPr algn="ctr"/>
            <a:r>
              <a:rPr lang="en-US" sz="800" b="1" dirty="0" smtClean="0"/>
              <a:t>10C</a:t>
            </a:r>
          </a:p>
          <a:p>
            <a:pPr algn="ctr"/>
            <a:endParaRPr lang="en-US" sz="800" b="1" dirty="0" smtClean="0"/>
          </a:p>
          <a:p>
            <a:pPr algn="ctr"/>
            <a:r>
              <a:rPr lang="en-US" sz="800" b="1" dirty="0" smtClean="0">
                <a:solidFill>
                  <a:srgbClr val="FF00FF"/>
                </a:solidFill>
              </a:rPr>
              <a:t>11B</a:t>
            </a:r>
          </a:p>
          <a:p>
            <a:pPr algn="ctr"/>
            <a:r>
              <a:rPr lang="en-US" sz="800" b="1" dirty="0" smtClean="0">
                <a:solidFill>
                  <a:srgbClr val="FF00FF"/>
                </a:solidFill>
              </a:rPr>
              <a:t>10B</a:t>
            </a:r>
          </a:p>
          <a:p>
            <a:pPr algn="ctr"/>
            <a:endParaRPr lang="en-US" sz="800" b="1" dirty="0">
              <a:solidFill>
                <a:srgbClr val="FF00FF"/>
              </a:solidFill>
            </a:endParaRPr>
          </a:p>
          <a:p>
            <a:pPr algn="ctr"/>
            <a:r>
              <a:rPr lang="en-US" sz="800" b="1" dirty="0" smtClean="0">
                <a:solidFill>
                  <a:srgbClr val="FF00FF"/>
                </a:solidFill>
              </a:rPr>
              <a:t>8B</a:t>
            </a:r>
          </a:p>
          <a:p>
            <a:pPr algn="ctr"/>
            <a:endParaRPr lang="en-US" sz="800" b="1" dirty="0"/>
          </a:p>
          <a:p>
            <a:pPr algn="ctr"/>
            <a:r>
              <a:rPr lang="en-US" sz="800" b="1" dirty="0" smtClean="0">
                <a:solidFill>
                  <a:srgbClr val="FFC000"/>
                </a:solidFill>
              </a:rPr>
              <a:t>10Be</a:t>
            </a:r>
          </a:p>
          <a:p>
            <a:pPr algn="ctr"/>
            <a:r>
              <a:rPr lang="en-US" sz="800" b="1" dirty="0" smtClean="0">
                <a:solidFill>
                  <a:srgbClr val="FFC000"/>
                </a:solidFill>
              </a:rPr>
              <a:t>9Be</a:t>
            </a:r>
          </a:p>
          <a:p>
            <a:pPr algn="ctr"/>
            <a:endParaRPr lang="en-US" sz="800" b="1" dirty="0">
              <a:solidFill>
                <a:srgbClr val="FFC000"/>
              </a:solidFill>
            </a:endParaRPr>
          </a:p>
          <a:p>
            <a:pPr algn="ctr"/>
            <a:r>
              <a:rPr lang="en-US" sz="800" b="1" dirty="0" smtClean="0">
                <a:solidFill>
                  <a:srgbClr val="FFC000"/>
                </a:solidFill>
              </a:rPr>
              <a:t>7Be</a:t>
            </a:r>
          </a:p>
          <a:p>
            <a:pPr algn="ctr"/>
            <a:endParaRPr lang="en-US" sz="800" b="1" dirty="0" smtClean="0"/>
          </a:p>
          <a:p>
            <a:pPr algn="ctr"/>
            <a:endParaRPr lang="en-US" sz="800" b="1" dirty="0"/>
          </a:p>
          <a:p>
            <a:pPr algn="ctr"/>
            <a:r>
              <a:rPr lang="en-US" sz="800" b="1" dirty="0" smtClean="0">
                <a:solidFill>
                  <a:srgbClr val="00B050"/>
                </a:solidFill>
              </a:rPr>
              <a:t>7Li</a:t>
            </a:r>
          </a:p>
          <a:p>
            <a:pPr algn="ctr"/>
            <a:r>
              <a:rPr lang="en-US" sz="800" b="1" dirty="0" smtClean="0">
                <a:solidFill>
                  <a:srgbClr val="00B050"/>
                </a:solidFill>
              </a:rPr>
              <a:t>6Li</a:t>
            </a:r>
          </a:p>
          <a:p>
            <a:pPr algn="ctr"/>
            <a:endParaRPr lang="en-US" sz="800" b="1" dirty="0"/>
          </a:p>
          <a:p>
            <a:pPr algn="ctr"/>
            <a:r>
              <a:rPr lang="en-US" sz="800" b="1" dirty="0" smtClean="0">
                <a:solidFill>
                  <a:srgbClr val="0070C0"/>
                </a:solidFill>
              </a:rPr>
              <a:t>4He</a:t>
            </a:r>
          </a:p>
          <a:p>
            <a:pPr algn="ctr"/>
            <a:r>
              <a:rPr lang="en-US" sz="800" b="1" dirty="0" smtClean="0">
                <a:solidFill>
                  <a:srgbClr val="0070C0"/>
                </a:solidFill>
              </a:rPr>
              <a:t>3He</a:t>
            </a:r>
          </a:p>
          <a:p>
            <a:pPr algn="ctr"/>
            <a:endParaRPr lang="en-US" sz="800" b="1" dirty="0"/>
          </a:p>
          <a:p>
            <a:pPr algn="ctr"/>
            <a:r>
              <a:rPr lang="en-US" sz="800" b="1" dirty="0" smtClean="0">
                <a:solidFill>
                  <a:srgbClr val="FF0000"/>
                </a:solidFill>
              </a:rPr>
              <a:t>t</a:t>
            </a:r>
          </a:p>
          <a:p>
            <a:pPr algn="ctr"/>
            <a:r>
              <a:rPr lang="en-US" sz="800" b="1" dirty="0">
                <a:solidFill>
                  <a:srgbClr val="FF0000"/>
                </a:solidFill>
              </a:rPr>
              <a:t>d</a:t>
            </a:r>
            <a:endParaRPr lang="en-US" sz="8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800" b="1" dirty="0">
                <a:solidFill>
                  <a:srgbClr val="FF0000"/>
                </a:solidFill>
              </a:rPr>
              <a:t>p</a:t>
            </a:r>
            <a:endParaRPr lang="en-US" sz="800" b="1" dirty="0" smtClean="0">
              <a:solidFill>
                <a:srgbClr val="FF0000"/>
              </a:solidFill>
            </a:endParaRPr>
          </a:p>
          <a:p>
            <a:pPr algn="ctr"/>
            <a:endParaRPr lang="en-US" sz="800" b="1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6962774" y="2539414"/>
            <a:ext cx="1770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Here 12C beam</a:t>
            </a:r>
          </a:p>
          <a:p>
            <a:r>
              <a:rPr lang="en-US" dirty="0" smtClean="0"/>
              <a:t>On PMMA target</a:t>
            </a:r>
            <a:endParaRPr lang="en-US" dirty="0"/>
          </a:p>
        </p:txBody>
      </p:sp>
      <p:sp>
        <p:nvSpPr>
          <p:cNvPr id="16" name="ZoneTexte 15"/>
          <p:cNvSpPr txBox="1"/>
          <p:nvPr/>
        </p:nvSpPr>
        <p:spPr>
          <a:xfrm>
            <a:off x="3443670" y="2862580"/>
            <a:ext cx="25391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point correspond to</a:t>
            </a:r>
          </a:p>
          <a:p>
            <a:r>
              <a:rPr lang="en-US" dirty="0"/>
              <a:t>a</a:t>
            </a:r>
            <a:r>
              <a:rPr lang="en-US" dirty="0" smtClean="0"/>
              <a:t> single particle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040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600" y="2431196"/>
            <a:ext cx="4320000" cy="431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44765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Telescope measurements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6</a:t>
            </a:fld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228600" y="1511299"/>
            <a:ext cx="1641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Back home: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927447" y="2862580"/>
            <a:ext cx="39466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b="1" dirty="0" smtClean="0"/>
              <a:t>12C</a:t>
            </a:r>
          </a:p>
          <a:p>
            <a:pPr algn="ctr"/>
            <a:r>
              <a:rPr lang="en-US" sz="800" b="1" dirty="0" smtClean="0"/>
              <a:t>11C</a:t>
            </a:r>
          </a:p>
          <a:p>
            <a:pPr algn="ctr"/>
            <a:r>
              <a:rPr lang="en-US" sz="800" b="1" dirty="0" smtClean="0"/>
              <a:t>10C</a:t>
            </a:r>
          </a:p>
          <a:p>
            <a:pPr algn="ctr"/>
            <a:endParaRPr lang="en-US" sz="800" b="1" dirty="0" smtClean="0"/>
          </a:p>
          <a:p>
            <a:pPr algn="ctr"/>
            <a:r>
              <a:rPr lang="en-US" sz="800" b="1" dirty="0" smtClean="0">
                <a:solidFill>
                  <a:srgbClr val="FF00FF"/>
                </a:solidFill>
              </a:rPr>
              <a:t>11B</a:t>
            </a:r>
          </a:p>
          <a:p>
            <a:pPr algn="ctr"/>
            <a:r>
              <a:rPr lang="en-US" sz="800" b="1" dirty="0" smtClean="0">
                <a:solidFill>
                  <a:srgbClr val="FF00FF"/>
                </a:solidFill>
              </a:rPr>
              <a:t>10B</a:t>
            </a:r>
          </a:p>
          <a:p>
            <a:pPr algn="ctr"/>
            <a:endParaRPr lang="en-US" sz="800" b="1" dirty="0">
              <a:solidFill>
                <a:srgbClr val="FF00FF"/>
              </a:solidFill>
            </a:endParaRPr>
          </a:p>
          <a:p>
            <a:pPr algn="ctr"/>
            <a:r>
              <a:rPr lang="en-US" sz="800" b="1" dirty="0" smtClean="0">
                <a:solidFill>
                  <a:srgbClr val="FF00FF"/>
                </a:solidFill>
              </a:rPr>
              <a:t>8B</a:t>
            </a:r>
          </a:p>
          <a:p>
            <a:pPr algn="ctr"/>
            <a:endParaRPr lang="en-US" sz="800" b="1" dirty="0"/>
          </a:p>
          <a:p>
            <a:pPr algn="ctr"/>
            <a:r>
              <a:rPr lang="en-US" sz="800" b="1" dirty="0" smtClean="0">
                <a:solidFill>
                  <a:srgbClr val="FFC000"/>
                </a:solidFill>
              </a:rPr>
              <a:t>10Be</a:t>
            </a:r>
          </a:p>
          <a:p>
            <a:pPr algn="ctr"/>
            <a:r>
              <a:rPr lang="en-US" sz="800" b="1" dirty="0" smtClean="0">
                <a:solidFill>
                  <a:srgbClr val="FFC000"/>
                </a:solidFill>
              </a:rPr>
              <a:t>9Be</a:t>
            </a:r>
          </a:p>
          <a:p>
            <a:pPr algn="ctr"/>
            <a:endParaRPr lang="en-US" sz="800" b="1" dirty="0">
              <a:solidFill>
                <a:srgbClr val="FFC000"/>
              </a:solidFill>
            </a:endParaRPr>
          </a:p>
          <a:p>
            <a:pPr algn="ctr"/>
            <a:r>
              <a:rPr lang="en-US" sz="800" b="1" dirty="0" smtClean="0">
                <a:solidFill>
                  <a:srgbClr val="FFC000"/>
                </a:solidFill>
              </a:rPr>
              <a:t>7Be</a:t>
            </a:r>
          </a:p>
          <a:p>
            <a:pPr algn="ctr"/>
            <a:endParaRPr lang="en-US" sz="800" b="1" dirty="0" smtClean="0"/>
          </a:p>
          <a:p>
            <a:pPr algn="ctr"/>
            <a:endParaRPr lang="en-US" sz="800" b="1" dirty="0"/>
          </a:p>
          <a:p>
            <a:pPr algn="ctr"/>
            <a:r>
              <a:rPr lang="en-US" sz="800" b="1" dirty="0" smtClean="0">
                <a:solidFill>
                  <a:srgbClr val="00B050"/>
                </a:solidFill>
              </a:rPr>
              <a:t>7Li</a:t>
            </a:r>
          </a:p>
          <a:p>
            <a:pPr algn="ctr"/>
            <a:r>
              <a:rPr lang="en-US" sz="800" b="1" dirty="0" smtClean="0">
                <a:solidFill>
                  <a:srgbClr val="00B050"/>
                </a:solidFill>
              </a:rPr>
              <a:t>6Li</a:t>
            </a:r>
          </a:p>
          <a:p>
            <a:pPr algn="ctr"/>
            <a:endParaRPr lang="en-US" sz="800" b="1" dirty="0"/>
          </a:p>
          <a:p>
            <a:pPr algn="ctr"/>
            <a:r>
              <a:rPr lang="en-US" sz="800" b="1" dirty="0" smtClean="0">
                <a:solidFill>
                  <a:srgbClr val="0070C0"/>
                </a:solidFill>
              </a:rPr>
              <a:t>4He</a:t>
            </a:r>
          </a:p>
          <a:p>
            <a:pPr algn="ctr"/>
            <a:r>
              <a:rPr lang="en-US" sz="800" b="1" dirty="0" smtClean="0">
                <a:solidFill>
                  <a:srgbClr val="0070C0"/>
                </a:solidFill>
              </a:rPr>
              <a:t>3He</a:t>
            </a:r>
          </a:p>
          <a:p>
            <a:pPr algn="ctr"/>
            <a:endParaRPr lang="en-US" sz="800" b="1" dirty="0"/>
          </a:p>
          <a:p>
            <a:pPr algn="ctr"/>
            <a:r>
              <a:rPr lang="en-US" sz="800" b="1" dirty="0" smtClean="0">
                <a:solidFill>
                  <a:srgbClr val="FF0000"/>
                </a:solidFill>
              </a:rPr>
              <a:t>t</a:t>
            </a:r>
          </a:p>
          <a:p>
            <a:pPr algn="ctr"/>
            <a:r>
              <a:rPr lang="en-US" sz="800" b="1" dirty="0">
                <a:solidFill>
                  <a:srgbClr val="FF0000"/>
                </a:solidFill>
              </a:rPr>
              <a:t>d</a:t>
            </a:r>
            <a:endParaRPr lang="en-US" sz="8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800" b="1" dirty="0">
                <a:solidFill>
                  <a:srgbClr val="FF0000"/>
                </a:solidFill>
              </a:rPr>
              <a:t>p</a:t>
            </a:r>
            <a:endParaRPr lang="en-US" sz="800" b="1" dirty="0" smtClean="0">
              <a:solidFill>
                <a:srgbClr val="FF0000"/>
              </a:solidFill>
            </a:endParaRPr>
          </a:p>
          <a:p>
            <a:pPr algn="ctr"/>
            <a:endParaRPr lang="en-US" sz="800" b="1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6962774" y="2539414"/>
            <a:ext cx="1770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Here 12C beam</a:t>
            </a:r>
          </a:p>
          <a:p>
            <a:r>
              <a:rPr lang="en-US" dirty="0" smtClean="0"/>
              <a:t>On PMMA target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092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44765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Telescope measurements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7</a:t>
            </a:fld>
            <a:endParaRPr lang="en-US"/>
          </a:p>
        </p:txBody>
      </p:sp>
      <p:sp>
        <p:nvSpPr>
          <p:cNvPr id="17" name="ZoneTexte 16"/>
          <p:cNvSpPr txBox="1"/>
          <p:nvPr/>
        </p:nvSpPr>
        <p:spPr>
          <a:xfrm>
            <a:off x="5504967" y="6151552"/>
            <a:ext cx="1575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That’s all folks!</a:t>
            </a:r>
            <a:endParaRPr lang="en-US" dirty="0"/>
          </a:p>
        </p:txBody>
      </p:sp>
      <p:sp>
        <p:nvSpPr>
          <p:cNvPr id="18" name="Bouton d'action : Accueil 17">
            <a:hlinkClick r:id="" action="ppaction://hlinkshowjump?jump=firstslide" highlightClick="1"/>
          </p:cNvPr>
          <p:cNvSpPr/>
          <p:nvPr/>
        </p:nvSpPr>
        <p:spPr>
          <a:xfrm>
            <a:off x="7431755" y="5994895"/>
            <a:ext cx="666750" cy="819150"/>
          </a:xfrm>
          <a:prstGeom prst="actionButtonHo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471055" y="1916622"/>
            <a:ext cx="8397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Telescopes are wonderful tools for charged particles identification</a:t>
            </a:r>
            <a:endParaRPr lang="en-US" sz="2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471055" y="2664760"/>
            <a:ext cx="611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They shall be carefully designed with regard to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A, Z, E range of your specific experiment</a:t>
            </a:r>
            <a:endParaRPr lang="en-US" sz="2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6871583" y="2664760"/>
            <a:ext cx="22724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For instance, </a:t>
            </a:r>
          </a:p>
          <a:p>
            <a:r>
              <a:rPr lang="en-US" sz="1600" dirty="0" smtClean="0"/>
              <a:t>INDRA : IC, Si, </a:t>
            </a:r>
            <a:r>
              <a:rPr lang="en-US" sz="1600" dirty="0" err="1" smtClean="0"/>
              <a:t>CsI</a:t>
            </a:r>
            <a:endParaRPr lang="en-US" sz="1600" dirty="0" smtClean="0"/>
          </a:p>
          <a:p>
            <a:r>
              <a:rPr lang="en-US" sz="1600" dirty="0" smtClean="0"/>
              <a:t>Fragmentation : Si, Si, </a:t>
            </a:r>
            <a:r>
              <a:rPr lang="en-US" sz="1600" dirty="0" err="1" smtClean="0"/>
              <a:t>CsI</a:t>
            </a:r>
            <a:endParaRPr lang="en-US" sz="1600" dirty="0"/>
          </a:p>
        </p:txBody>
      </p:sp>
      <p:sp>
        <p:nvSpPr>
          <p:cNvPr id="15" name="ZoneTexte 14"/>
          <p:cNvSpPr txBox="1"/>
          <p:nvPr/>
        </p:nvSpPr>
        <p:spPr>
          <a:xfrm>
            <a:off x="471055" y="3883960"/>
            <a:ext cx="7285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For new technics of identification, have a look at FAZIA!!!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1700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1965</TotalTime>
  <Words>319</Words>
  <Application>Microsoft Office PowerPoint</Application>
  <PresentationFormat>Affichage à l'écran (4:3)</PresentationFormat>
  <Paragraphs>147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Jean-Marc FONTBONNE</dc:creator>
  <cp:lastModifiedBy>Jean-Marc FONTBONNE</cp:lastModifiedBy>
  <cp:revision>130</cp:revision>
  <dcterms:created xsi:type="dcterms:W3CDTF">2015-09-19T12:46:44Z</dcterms:created>
  <dcterms:modified xsi:type="dcterms:W3CDTF">2015-09-26T15:19:59Z</dcterms:modified>
</cp:coreProperties>
</file>