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3" r:id="rId9"/>
    <p:sldId id="272" r:id="rId10"/>
    <p:sldId id="274" r:id="rId11"/>
    <p:sldId id="275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How to easily simulate </a:t>
            </a:r>
          </a:p>
          <a:p>
            <a:r>
              <a:rPr lang="en-US" dirty="0"/>
              <a:t>	</a:t>
            </a:r>
            <a:r>
              <a:rPr lang="en-US" dirty="0" smtClean="0"/>
              <a:t>a photodetector response ?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51520" y="1916832"/>
            <a:ext cx="7638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easy, in fact…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it is a hierarchical problem related to Markov chains.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3501008"/>
            <a:ext cx="499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will apply the formalism to MPPCs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4" r="4489"/>
          <a:stretch/>
        </p:blipFill>
        <p:spPr bwMode="auto">
          <a:xfrm>
            <a:off x="5524500" y="3302000"/>
            <a:ext cx="2755900" cy="254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950020" y="4796408"/>
            <a:ext cx="3572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MPPC is a matrix of small</a:t>
            </a:r>
          </a:p>
          <a:p>
            <a:r>
              <a:rPr lang="en-US" sz="2400" dirty="0" smtClean="0"/>
              <a:t>Avalanche Photo-Diodes</a:t>
            </a:r>
            <a:endParaRPr lang="en-US" sz="24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6232074" y="29326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2mm</a:t>
            </a:r>
            <a:endParaRPr lang="en-US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6451600" y="3302000"/>
            <a:ext cx="800100" cy="19900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417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r>
              <a:rPr lang="en-US" sz="2400" dirty="0" smtClean="0"/>
              <a:t>) Compute the whole response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0" y="3429000"/>
            <a:ext cx="9144000" cy="14773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&lt;- 50 * 100 * Re(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(cur) *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inverse = TRUE)) / length(t)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 (t,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type="l",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="time (ns)",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="amplitude (V)")</a:t>
            </a:r>
          </a:p>
          <a:p>
            <a:endParaRPr lang="en-US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59632" y="2550686"/>
            <a:ext cx="529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Electronics 	</a:t>
            </a:r>
            <a:r>
              <a:rPr lang="en-US" dirty="0" smtClean="0">
                <a:sym typeface="Wingdings" panose="05000000000000000000" pitchFamily="2" charset="2"/>
              </a:rPr>
              <a:t> 50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W</a:t>
            </a:r>
            <a:r>
              <a:rPr lang="en-US" dirty="0" smtClean="0">
                <a:sym typeface="Wingdings" panose="05000000000000000000" pitchFamily="2" charset="2"/>
              </a:rPr>
              <a:t> load and x100 voltage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7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1" name="Connecteur droit 100"/>
          <p:cNvCxnSpPr/>
          <p:nvPr/>
        </p:nvCxnSpPr>
        <p:spPr>
          <a:xfrm flipV="1">
            <a:off x="2771800" y="4937760"/>
            <a:ext cx="5640483" cy="363448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2683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9) Admire the result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555696" y="2924944"/>
            <a:ext cx="216104" cy="23762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2776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4932040" y="407430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932040" y="314096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932040" y="2132856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412283" y="3704976"/>
            <a:ext cx="6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P.E.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8412283" y="2771636"/>
            <a:ext cx="6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P.E.</a:t>
            </a:r>
            <a:endParaRPr lang="en-US" dirty="0"/>
          </a:p>
        </p:txBody>
      </p:sp>
      <p:sp>
        <p:nvSpPr>
          <p:cNvPr id="28" name="ZoneTexte 27"/>
          <p:cNvSpPr txBox="1"/>
          <p:nvPr/>
        </p:nvSpPr>
        <p:spPr>
          <a:xfrm>
            <a:off x="8412283" y="1772816"/>
            <a:ext cx="6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P.E.</a:t>
            </a:r>
            <a:endParaRPr lang="en-US" dirty="0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2555696" y="2003648"/>
            <a:ext cx="2448352" cy="921296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771800" y="2567940"/>
            <a:ext cx="2232248" cy="357004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9" name="Connecteur droit 98"/>
          <p:cNvCxnSpPr/>
          <p:nvPr/>
        </p:nvCxnSpPr>
        <p:spPr>
          <a:xfrm flipV="1">
            <a:off x="2555696" y="4937760"/>
            <a:ext cx="2448352" cy="363448"/>
          </a:xfrm>
          <a:prstGeom prst="lin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9516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12</a:t>
            </a:fld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1136419" y="6358848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29" name="Bouton d'action : Accueil 28">
            <a:hlinkClick r:id="" action="ppaction://hlinkshowjump?jump=firstslide" highlightClick="1"/>
          </p:cNvPr>
          <p:cNvSpPr/>
          <p:nvPr/>
        </p:nvSpPr>
        <p:spPr>
          <a:xfrm>
            <a:off x="345155" y="5877271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011905" y="1447800"/>
            <a:ext cx="743787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model is very simple, we could easily add refinements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Better model for </a:t>
            </a:r>
            <a:r>
              <a:rPr lang="en-US" sz="2400" dirty="0" err="1" smtClean="0"/>
              <a:t>secondaries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pulses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r>
              <a:rPr lang="en-US" sz="2400" dirty="0" smtClean="0"/>
              <a:t>Then we would be able to check how this signals enter</a:t>
            </a:r>
          </a:p>
          <a:p>
            <a:r>
              <a:rPr lang="en-US" sz="2400" dirty="0" smtClean="0"/>
              <a:t>	a given data acquisition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time measurements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Amplitude measurements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Dead time…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552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51520" y="1772816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MPPC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115616" y="2492896"/>
            <a:ext cx="64811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“dark count” is about 1Mcps</a:t>
            </a:r>
          </a:p>
          <a:p>
            <a:r>
              <a:rPr lang="en-US" sz="2400" dirty="0" smtClean="0"/>
              <a:t>2. When </a:t>
            </a:r>
            <a:r>
              <a:rPr lang="en-US" sz="2400" dirty="0"/>
              <a:t>a pixel triggers it has a probability of </a:t>
            </a:r>
          </a:p>
          <a:p>
            <a:r>
              <a:rPr lang="en-US" sz="2400" dirty="0" smtClean="0"/>
              <a:t>	say 40</a:t>
            </a:r>
            <a:r>
              <a:rPr lang="en-US" sz="2400" dirty="0"/>
              <a:t>% to trigger one of its neighbors</a:t>
            </a:r>
          </a:p>
          <a:p>
            <a:r>
              <a:rPr lang="en-US" sz="2400" dirty="0" smtClean="0"/>
              <a:t>3. The single P.E</a:t>
            </a:r>
            <a:r>
              <a:rPr lang="en-US" sz="2400" dirty="0"/>
              <a:t>. response is very </a:t>
            </a:r>
            <a:r>
              <a:rPr lang="en-US" sz="2400" dirty="0" smtClean="0"/>
              <a:t>sharp </a:t>
            </a:r>
            <a:endParaRPr lang="en-US" sz="2400" dirty="0"/>
          </a:p>
          <a:p>
            <a:r>
              <a:rPr lang="en-US" sz="2400" dirty="0" smtClean="0"/>
              <a:t>4. When a pixel is triggered, it refills at a given rate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say 50ns for instance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5036716"/>
            <a:ext cx="3883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will </a:t>
            </a:r>
            <a:r>
              <a:rPr lang="en-US" sz="2400" dirty="0"/>
              <a:t>s</a:t>
            </a:r>
            <a:r>
              <a:rPr lang="en-US" sz="2400" dirty="0" smtClean="0"/>
              <a:t>imulate it by using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4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3923928" y="2996952"/>
            <a:ext cx="1080120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496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Create an empty signal and its time 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20" y="2564904"/>
            <a:ext cx="9143280" cy="14773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&lt;- 0.1					#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by=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length.out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=2^18)	# time in ns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&lt;- rep(0, length(t))			# signal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043608" y="4581128"/>
            <a:ext cx="1080120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285474" y="4727654"/>
            <a:ext cx="435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perform a FFT later 2^N goes faster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-11402" y="3789040"/>
            <a:ext cx="9155401" cy="14773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endParaRPr lang="en-US" dirty="0"/>
          </a:p>
          <a:p>
            <a:r>
              <a:rPr lang="en-US" dirty="0"/>
              <a:t>Dt &lt;- </a:t>
            </a:r>
            <a:r>
              <a:rPr lang="en-US" dirty="0" err="1"/>
              <a:t>rexp</a:t>
            </a:r>
            <a:r>
              <a:rPr lang="en-US" dirty="0"/>
              <a:t>(10000, 1e6)			# time intervals (in s)</a:t>
            </a:r>
          </a:p>
          <a:p>
            <a:r>
              <a:rPr lang="en-US" dirty="0" err="1"/>
              <a:t>T.det</a:t>
            </a:r>
            <a:r>
              <a:rPr lang="en-US" dirty="0"/>
              <a:t> &lt;- </a:t>
            </a:r>
            <a:r>
              <a:rPr lang="en-US" dirty="0" err="1"/>
              <a:t>cumsum</a:t>
            </a:r>
            <a:r>
              <a:rPr lang="en-US" dirty="0"/>
              <a:t>(Dt)*1e9+1000		# detection time (in ns)</a:t>
            </a:r>
          </a:p>
          <a:p>
            <a:r>
              <a:rPr lang="en-US" dirty="0" err="1"/>
              <a:t>T.det</a:t>
            </a:r>
            <a:r>
              <a:rPr lang="en-US" dirty="0"/>
              <a:t> &lt;- </a:t>
            </a:r>
            <a:r>
              <a:rPr lang="en-US" dirty="0" err="1"/>
              <a:t>T.det</a:t>
            </a:r>
            <a:r>
              <a:rPr lang="en-US" dirty="0"/>
              <a:t>[which(</a:t>
            </a:r>
            <a:r>
              <a:rPr lang="en-US" dirty="0" err="1"/>
              <a:t>T.det</a:t>
            </a:r>
            <a:r>
              <a:rPr lang="en-US" dirty="0"/>
              <a:t> &lt; t[length(t)])]</a:t>
            </a:r>
          </a:p>
          <a:p>
            <a:endParaRPr lang="en-US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7363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 Create the precursors time interval and detection time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98420" y="2708920"/>
                <a:ext cx="31059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∆</m:t>
                      </m:r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expo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𝑐𝑜𝑢𝑛𝑡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𝑟𝑎𝑡𝑒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20" y="2708920"/>
                <a:ext cx="310591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61214" y="2445578"/>
                <a:ext cx="2519344" cy="988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=1..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sub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∆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214" y="2445578"/>
                <a:ext cx="2519344" cy="9883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78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636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Prepare the signal of your single P.E. response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42476" y="2708920"/>
                <a:ext cx="28686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𝑃𝐸</m:t>
                      </m:r>
                      <m:r>
                        <a:rPr lang="en-US" sz="2400" i="1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normal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1,0.05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476" y="2708920"/>
                <a:ext cx="286867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720" y="3861048"/>
            <a:ext cx="9143280" cy="9233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endParaRPr lang="en-US" dirty="0"/>
          </a:p>
          <a:p>
            <a:r>
              <a:rPr lang="en-US" dirty="0" err="1"/>
              <a:t>PE.resp</a:t>
            </a:r>
            <a:r>
              <a:rPr lang="en-US" dirty="0"/>
              <a:t> &lt;- function () </a:t>
            </a:r>
            <a:r>
              <a:rPr lang="en-US" dirty="0" err="1"/>
              <a:t>rnorm</a:t>
            </a:r>
            <a:r>
              <a:rPr lang="en-US" dirty="0"/>
              <a:t> (1, 1, 0.05)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5989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) For each precursor, prepare the </a:t>
            </a:r>
            <a:r>
              <a:rPr lang="en-US" sz="2400" dirty="0" err="1" smtClean="0"/>
              <a:t>secondaries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7584" y="2708920"/>
                <a:ext cx="28702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𝑁𝑠𝑒𝑐</m:t>
                      </m:r>
                      <m:r>
                        <a:rPr lang="en-US" sz="2400" i="1" smtClean="0">
                          <a:latin typeface="Cambria Math"/>
                        </a:rPr>
                        <m:t>~</m:t>
                      </m:r>
                      <m:r>
                        <a:rPr lang="en-US" sz="2400" i="1" smtClean="0">
                          <a:latin typeface="Cambria Math"/>
                        </a:rPr>
                        <m:t>𝑃𝑜𝑖𝑠𝑠𝑜𝑛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0.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08920"/>
                <a:ext cx="287027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0" y="3748390"/>
            <a:ext cx="9144000" cy="9233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Nsec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function ()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rpois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(1, 0.4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0123" y="242088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0272" y="2420888"/>
            <a:ext cx="288032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52320" y="242088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0123" y="279573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20272" y="2795736"/>
            <a:ext cx="288032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52320" y="279573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20123" y="317058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20272" y="317058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52320" y="317058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4332424" y="2420888"/>
            <a:ext cx="2224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For convenience…</a:t>
            </a:r>
          </a:p>
          <a:p>
            <a:pPr algn="r"/>
            <a:r>
              <a:rPr lang="en-US" dirty="0" smtClean="0"/>
              <a:t>In fact, it is a bit more</a:t>
            </a:r>
          </a:p>
          <a:p>
            <a:pPr algn="r"/>
            <a:r>
              <a:rPr lang="en-US" dirty="0"/>
              <a:t>c</a:t>
            </a:r>
            <a:r>
              <a:rPr lang="en-US" dirty="0" smtClean="0"/>
              <a:t>omplicated…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20123" y="20608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20272" y="20608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52320" y="2060848"/>
            <a:ext cx="288032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84368" y="242088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84368" y="279573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84368" y="317058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84368" y="20608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7164288" y="2564904"/>
            <a:ext cx="0" cy="37484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7164288" y="2204864"/>
            <a:ext cx="432048" cy="36004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17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6904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r>
              <a:rPr lang="en-US" sz="2400" dirty="0" smtClean="0"/>
              <a:t>) For each precursor and its </a:t>
            </a:r>
            <a:r>
              <a:rPr lang="en-US" sz="2400" dirty="0" err="1" smtClean="0"/>
              <a:t>secondaries</a:t>
            </a:r>
            <a:r>
              <a:rPr lang="en-US" sz="2400" dirty="0" smtClean="0"/>
              <a:t>,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add the single P.E.s responses at right location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15616" y="2682790"/>
                <a:ext cx="1996124" cy="80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𝑖𝑛𝑑𝑒𝑥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82790"/>
                <a:ext cx="1996124" cy="8098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0" y="2697098"/>
                <a:ext cx="3355470" cy="1033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𝑖𝑛𝑑𝑒𝑥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𝑝𝑟𝑒𝑐</m:t>
                          </m:r>
                          <m:r>
                            <a:rPr lang="en-US" sz="2400" i="1">
                              <a:latin typeface="Cambria Math"/>
                            </a:rPr>
                            <m:t>.+</m:t>
                          </m:r>
                          <m:r>
                            <a:rPr lang="en-US" sz="2400" i="1">
                              <a:latin typeface="Cambria Math"/>
                            </a:rPr>
                            <m:t>𝑠𝑒𝑐</m:t>
                          </m:r>
                          <m:r>
                            <a:rPr lang="en-US" sz="2400" i="1">
                              <a:latin typeface="Cambria Math"/>
                            </a:rPr>
                            <m:t>.</m:t>
                          </m:r>
                        </m:sub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  <m:r>
                            <a:rPr lang="en-US" sz="2400" i="1">
                              <a:latin typeface="Cambria Math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97098"/>
                <a:ext cx="3355470" cy="10336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0" y="3748390"/>
            <a:ext cx="9144000" cy="230832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1:length(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T.det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secondaries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Nsec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index &lt;- round(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T.det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(j in 1:(1+secondaries)) s[index] &lt;- s[index]+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PE.resp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5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425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6) Compute the detector current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3748390"/>
            <a:ext cx="9144000" cy="92333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 &lt;- s * 1.6e-19 * 1e6 / (dt * 1e-9) </a:t>
            </a:r>
          </a:p>
          <a:p>
            <a:endParaRPr lang="en-US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06268" y="2722973"/>
                <a:ext cx="1131464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𝑖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268" y="2722973"/>
                <a:ext cx="1131464" cy="793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43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787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How to easily simulate </a:t>
            </a:r>
          </a:p>
          <a:p>
            <a:r>
              <a:rPr lang="en-US" dirty="0"/>
              <a:t>	a photodetector response ?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51520" y="1772816"/>
            <a:ext cx="7970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  <a:r>
              <a:rPr lang="en-US" sz="2400" dirty="0" smtClean="0"/>
              <a:t>) The final touch, add the detector’s and electronics response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1259632" y="2550686"/>
            <a:ext cx="46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Electronics 	</a:t>
            </a:r>
            <a:r>
              <a:rPr lang="en-US" dirty="0" smtClean="0">
                <a:sym typeface="Wingdings" panose="05000000000000000000" pitchFamily="2" charset="2"/>
              </a:rPr>
              <a:t> LPF of time constant 3ns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1259632" y="3126750"/>
            <a:ext cx="609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		</a:t>
            </a:r>
            <a:r>
              <a:rPr lang="en-US" dirty="0" smtClean="0">
                <a:sym typeface="Wingdings" panose="05000000000000000000" pitchFamily="2" charset="2"/>
              </a:rPr>
              <a:t> exponential decay of time constant 50ns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3748390"/>
            <a:ext cx="9144000" cy="258532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el.resp &lt;- 1/3e-9*exp(-t/3)</a:t>
            </a:r>
          </a:p>
          <a:p>
            <a:endParaRPr lang="pt-B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det.resp &lt;- 1/50e-9*exp(-t/50) </a:t>
            </a:r>
          </a:p>
          <a:p>
            <a:endParaRPr lang="pt-B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 &lt;- fft(det.resp) * fft(el.resp)</a:t>
            </a: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 &lt;- Re(fft(RESP, inverse = TRUE)) / length(t)</a:t>
            </a:r>
          </a:p>
          <a:p>
            <a:r>
              <a:rPr lang="pt-B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 &lt;- resp/sum(resp)</a:t>
            </a:r>
          </a:p>
          <a:p>
            <a:endParaRPr lang="en-US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11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469</Words>
  <Application>Microsoft Office PowerPoint</Application>
  <PresentationFormat>Affichage à l'écran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34</cp:revision>
  <dcterms:created xsi:type="dcterms:W3CDTF">2015-09-19T12:46:44Z</dcterms:created>
  <dcterms:modified xsi:type="dcterms:W3CDTF">2015-09-26T15:27:21Z</dcterms:modified>
</cp:coreProperties>
</file>