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224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7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11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9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93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2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2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4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5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04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7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41A9-ACF8-4F1F-8F48-A47B34D5E6D4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5B9A0-92D1-4392-B062-0DC27CBECA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8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3265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Neutron energy measurement</a:t>
            </a:r>
          </a:p>
          <a:p>
            <a:r>
              <a:rPr lang="en-US" dirty="0" smtClean="0"/>
              <a:t>	by </a:t>
            </a:r>
            <a:r>
              <a:rPr lang="en-US" dirty="0"/>
              <a:t>Time Of Flight (TOF)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</a:t>
            </a:fld>
            <a:endParaRPr lang="en-US"/>
          </a:p>
        </p:txBody>
      </p:sp>
      <p:sp>
        <p:nvSpPr>
          <p:cNvPr id="3" name="ZoneTexte 2"/>
          <p:cNvSpPr txBox="1"/>
          <p:nvPr/>
        </p:nvSpPr>
        <p:spPr>
          <a:xfrm>
            <a:off x="251520" y="2564904"/>
            <a:ext cx="1928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problem :</a:t>
            </a:r>
            <a:endParaRPr lang="en-US" sz="2400" dirty="0"/>
          </a:p>
        </p:txBody>
      </p:sp>
      <p:sp>
        <p:nvSpPr>
          <p:cNvPr id="7" name="Flèche droite 6"/>
          <p:cNvSpPr/>
          <p:nvPr/>
        </p:nvSpPr>
        <p:spPr>
          <a:xfrm>
            <a:off x="539552" y="4293096"/>
            <a:ext cx="172819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cteur droit 9"/>
          <p:cNvCxnSpPr/>
          <p:nvPr/>
        </p:nvCxnSpPr>
        <p:spPr>
          <a:xfrm>
            <a:off x="2411760" y="3933056"/>
            <a:ext cx="0" cy="93610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51520" y="1556792"/>
            <a:ext cx="75609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order to illustrate uncertainties measurement, </a:t>
            </a:r>
          </a:p>
          <a:p>
            <a:r>
              <a:rPr lang="en-US" sz="2400" dirty="0" smtClean="0"/>
              <a:t>let’s have a look at neutrons energy measurement by TOF…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 rot="20228632">
            <a:off x="4283968" y="3212976"/>
            <a:ext cx="288032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20228632">
            <a:off x="4531428" y="2972492"/>
            <a:ext cx="927222" cy="720080"/>
          </a:xfrm>
          <a:prstGeom prst="rect">
            <a:avLst/>
          </a:prstGeom>
          <a:gradFill>
            <a:gsLst>
              <a:gs pos="0">
                <a:schemeClr val="tx1"/>
              </a:gs>
              <a:gs pos="50000">
                <a:srgbClr val="85C2FF"/>
              </a:gs>
              <a:gs pos="100000">
                <a:schemeClr val="tx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ZoneTexte 13"/>
          <p:cNvSpPr txBox="1"/>
          <p:nvPr/>
        </p:nvSpPr>
        <p:spPr>
          <a:xfrm>
            <a:off x="323528" y="4005064"/>
            <a:ext cx="1559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Particles beam</a:t>
            </a:r>
            <a:endParaRPr lang="en-US" dirty="0"/>
          </a:p>
        </p:txBody>
      </p:sp>
      <p:sp>
        <p:nvSpPr>
          <p:cNvPr id="25" name="ZoneTexte 24"/>
          <p:cNvSpPr txBox="1"/>
          <p:nvPr/>
        </p:nvSpPr>
        <p:spPr>
          <a:xfrm>
            <a:off x="1435318" y="3340478"/>
            <a:ext cx="1298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Active </a:t>
            </a:r>
            <a:r>
              <a:rPr lang="en-US" dirty="0" err="1" smtClean="0"/>
              <a:t>taget</a:t>
            </a:r>
            <a:endParaRPr lang="en-US" dirty="0"/>
          </a:p>
        </p:txBody>
      </p:sp>
      <p:sp>
        <p:nvSpPr>
          <p:cNvPr id="26" name="ZoneTexte 25"/>
          <p:cNvSpPr txBox="1"/>
          <p:nvPr/>
        </p:nvSpPr>
        <p:spPr>
          <a:xfrm>
            <a:off x="2784395" y="2659975"/>
            <a:ext cx="1787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Liquid scintillator</a:t>
            </a:r>
            <a:endParaRPr lang="en-US" dirty="0"/>
          </a:p>
        </p:txBody>
      </p:sp>
      <p:sp>
        <p:nvSpPr>
          <p:cNvPr id="27" name="ZoneTexte 26"/>
          <p:cNvSpPr txBox="1"/>
          <p:nvPr/>
        </p:nvSpPr>
        <p:spPr>
          <a:xfrm>
            <a:off x="5508104" y="2820686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PM tube</a:t>
            </a:r>
            <a:endParaRPr lang="en-US" dirty="0"/>
          </a:p>
        </p:txBody>
      </p:sp>
      <p:cxnSp>
        <p:nvCxnSpPr>
          <p:cNvPr id="16" name="Connecteur droit avec flèche 15"/>
          <p:cNvCxnSpPr/>
          <p:nvPr/>
        </p:nvCxnSpPr>
        <p:spPr>
          <a:xfrm flipV="1">
            <a:off x="2411760" y="3332532"/>
            <a:ext cx="1944216" cy="104186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 rot="19823144">
            <a:off x="2913483" y="3548799"/>
            <a:ext cx="940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neutron</a:t>
            </a:r>
            <a:endParaRPr lang="en-US" dirty="0"/>
          </a:p>
        </p:txBody>
      </p:sp>
      <p:cxnSp>
        <p:nvCxnSpPr>
          <p:cNvPr id="18" name="Connecteur droit 17"/>
          <p:cNvCxnSpPr/>
          <p:nvPr/>
        </p:nvCxnSpPr>
        <p:spPr>
          <a:xfrm>
            <a:off x="4538081" y="3821176"/>
            <a:ext cx="249943" cy="57993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2469600" y="4401108"/>
            <a:ext cx="387931" cy="90010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2784395" y="4189730"/>
            <a:ext cx="1916144" cy="967462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/>
          <p:nvPr/>
        </p:nvSpPr>
        <p:spPr>
          <a:xfrm>
            <a:off x="3663051" y="4590139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en-US" dirty="0"/>
          </a:p>
        </p:txBody>
      </p:sp>
      <p:sp>
        <p:nvSpPr>
          <p:cNvPr id="35" name="Forme libre 34"/>
          <p:cNvSpPr/>
          <p:nvPr/>
        </p:nvSpPr>
        <p:spPr>
          <a:xfrm>
            <a:off x="5438775" y="3133725"/>
            <a:ext cx="1695450" cy="0"/>
          </a:xfrm>
          <a:custGeom>
            <a:avLst/>
            <a:gdLst>
              <a:gd name="connsiteX0" fmla="*/ 0 w 1695450"/>
              <a:gd name="connsiteY0" fmla="*/ 0 h 0"/>
              <a:gd name="connsiteX1" fmla="*/ 1695450 w 16954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95450">
                <a:moveTo>
                  <a:pt x="0" y="0"/>
                </a:moveTo>
                <a:lnTo>
                  <a:pt x="1695450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orme libre 35"/>
          <p:cNvSpPr/>
          <p:nvPr/>
        </p:nvSpPr>
        <p:spPr>
          <a:xfrm>
            <a:off x="2409825" y="4886325"/>
            <a:ext cx="4772025" cy="647700"/>
          </a:xfrm>
          <a:custGeom>
            <a:avLst/>
            <a:gdLst>
              <a:gd name="connsiteX0" fmla="*/ 0 w 4772025"/>
              <a:gd name="connsiteY0" fmla="*/ 0 h 647700"/>
              <a:gd name="connsiteX1" fmla="*/ 0 w 4772025"/>
              <a:gd name="connsiteY1" fmla="*/ 647700 h 647700"/>
              <a:gd name="connsiteX2" fmla="*/ 4772025 w 4772025"/>
              <a:gd name="connsiteY2" fmla="*/ 64770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2025" h="647700">
                <a:moveTo>
                  <a:pt x="0" y="0"/>
                </a:moveTo>
                <a:lnTo>
                  <a:pt x="0" y="647700"/>
                </a:lnTo>
                <a:lnTo>
                  <a:pt x="4772025" y="64770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ZoneTexte 36"/>
          <p:cNvSpPr txBox="1"/>
          <p:nvPr/>
        </p:nvSpPr>
        <p:spPr>
          <a:xfrm>
            <a:off x="7452320" y="5320258"/>
            <a:ext cx="613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sp>
        <p:nvSpPr>
          <p:cNvPr id="48" name="ZoneTexte 47"/>
          <p:cNvSpPr txBox="1"/>
          <p:nvPr/>
        </p:nvSpPr>
        <p:spPr>
          <a:xfrm>
            <a:off x="7452320" y="2949059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40" name="ZoneTexte 39"/>
          <p:cNvSpPr txBox="1"/>
          <p:nvPr/>
        </p:nvSpPr>
        <p:spPr>
          <a:xfrm>
            <a:off x="7070638" y="4139788"/>
            <a:ext cx="54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TOF</a:t>
            </a:r>
            <a:endParaRPr lang="en-US" dirty="0"/>
          </a:p>
        </p:txBody>
      </p:sp>
      <p:cxnSp>
        <p:nvCxnSpPr>
          <p:cNvPr id="50" name="Connecteur droit 49"/>
          <p:cNvCxnSpPr/>
          <p:nvPr/>
        </p:nvCxnSpPr>
        <p:spPr>
          <a:xfrm flipV="1">
            <a:off x="7668344" y="3340478"/>
            <a:ext cx="0" cy="1901588"/>
          </a:xfrm>
          <a:prstGeom prst="line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41"/>
          <p:cNvSpPr txBox="1"/>
          <p:nvPr/>
        </p:nvSpPr>
        <p:spPr>
          <a:xfrm>
            <a:off x="5508104" y="4139788"/>
            <a:ext cx="908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velocity</a:t>
            </a:r>
            <a:endParaRPr lang="en-US" dirty="0"/>
          </a:p>
        </p:txBody>
      </p:sp>
      <p:sp>
        <p:nvSpPr>
          <p:cNvPr id="53" name="ZoneTexte 52"/>
          <p:cNvSpPr txBox="1"/>
          <p:nvPr/>
        </p:nvSpPr>
        <p:spPr>
          <a:xfrm>
            <a:off x="5574646" y="4840843"/>
            <a:ext cx="82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54" name="Forme libre 53"/>
          <p:cNvSpPr/>
          <p:nvPr/>
        </p:nvSpPr>
        <p:spPr>
          <a:xfrm flipH="1" flipV="1">
            <a:off x="6497477" y="4111142"/>
            <a:ext cx="573161" cy="213312"/>
          </a:xfrm>
          <a:custGeom>
            <a:avLst/>
            <a:gdLst>
              <a:gd name="connsiteX0" fmla="*/ 0 w 1695450"/>
              <a:gd name="connsiteY0" fmla="*/ 0 h 0"/>
              <a:gd name="connsiteX1" fmla="*/ 1695450 w 169545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95450">
                <a:moveTo>
                  <a:pt x="0" y="0"/>
                </a:moveTo>
                <a:lnTo>
                  <a:pt x="1695450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orme libre 42"/>
          <p:cNvSpPr/>
          <p:nvPr/>
        </p:nvSpPr>
        <p:spPr>
          <a:xfrm>
            <a:off x="4095750" y="4343400"/>
            <a:ext cx="1371600" cy="457200"/>
          </a:xfrm>
          <a:custGeom>
            <a:avLst/>
            <a:gdLst>
              <a:gd name="connsiteX0" fmla="*/ 0 w 1371600"/>
              <a:gd name="connsiteY0" fmla="*/ 457200 h 457200"/>
              <a:gd name="connsiteX1" fmla="*/ 914400 w 1371600"/>
              <a:gd name="connsiteY1" fmla="*/ 457200 h 457200"/>
              <a:gd name="connsiteX2" fmla="*/ 914400 w 1371600"/>
              <a:gd name="connsiteY2" fmla="*/ 0 h 457200"/>
              <a:gd name="connsiteX3" fmla="*/ 1371600 w 1371600"/>
              <a:gd name="connsiteY3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1600" h="457200">
                <a:moveTo>
                  <a:pt x="0" y="457200"/>
                </a:moveTo>
                <a:lnTo>
                  <a:pt x="914400" y="457200"/>
                </a:lnTo>
                <a:lnTo>
                  <a:pt x="914400" y="0"/>
                </a:lnTo>
                <a:lnTo>
                  <a:pt x="1371600" y="0"/>
                </a:ln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Connecteur droit avec flèche 44"/>
          <p:cNvCxnSpPr/>
          <p:nvPr/>
        </p:nvCxnSpPr>
        <p:spPr>
          <a:xfrm>
            <a:off x="5962395" y="4572000"/>
            <a:ext cx="0" cy="202805"/>
          </a:xfrm>
          <a:prstGeom prst="straightConnector1">
            <a:avLst/>
          </a:pr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477408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3265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Neutron energy measurement</a:t>
            </a:r>
          </a:p>
          <a:p>
            <a:r>
              <a:rPr lang="en-US" dirty="0" smtClean="0"/>
              <a:t>	by </a:t>
            </a:r>
            <a:r>
              <a:rPr lang="en-US" dirty="0"/>
              <a:t>Time Of Flight (TOF)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10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248069" y="1739900"/>
            <a:ext cx="83943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instance: at what distance should we put the stop detector</a:t>
            </a:r>
          </a:p>
          <a:p>
            <a:r>
              <a:rPr lang="en-US" sz="2400" dirty="0" smtClean="0"/>
              <a:t>	in order to have it’s contribution to uncertainty lower than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other uncertainties (start &amp; stop)?</a:t>
            </a:r>
            <a:endParaRPr lang="en-US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248069" y="3162300"/>
            <a:ext cx="7659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just have to express the uncertainty, making E apparent: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035039" y="3639081"/>
                <a:ext cx="4572000" cy="154503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fr-FR" sz="2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fr-FR" sz="2400" i="1">
                              <a:latin typeface="Cambria Math"/>
                            </a:rPr>
                            <m:t>𝐸</m:t>
                          </m:r>
                        </m:sub>
                      </m:sSub>
                      <m:r>
                        <a:rPr lang="fr-FR" sz="2400" i="1">
                          <a:latin typeface="Cambria Math"/>
                        </a:rPr>
                        <m:t>=2∙</m:t>
                      </m:r>
                      <m:r>
                        <a:rPr lang="fr-FR" sz="2400" i="1">
                          <a:latin typeface="Cambria Math"/>
                        </a:rPr>
                        <m:t>𝐸</m:t>
                      </m:r>
                      <m:r>
                        <a:rPr lang="fr-FR" sz="2400" i="1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fr-FR" sz="2400" i="1">
                                  <a:latin typeface="Cambria Math"/>
                                </a:rPr>
                                <m:t>𝐿</m:t>
                              </m:r>
                            </m:sub>
                          </m:sSub>
                        </m:num>
                        <m:den>
                          <m:r>
                            <a:rPr lang="fr-FR" sz="2400" i="1">
                              <a:latin typeface="Cambria Math"/>
                            </a:rPr>
                            <m:t>𝐿</m:t>
                          </m:r>
                        </m:den>
                      </m:f>
                      <m:r>
                        <a:rPr lang="fr-FR" sz="2400" i="1">
                          <a:latin typeface="Cambria Math"/>
                        </a:rPr>
                        <m:t>⊕</m:t>
                      </m:r>
                    </m:oMath>
                  </m:oMathPara>
                </a14:m>
                <a:endParaRPr lang="fr-FR" sz="24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fr-FR" sz="2400" i="1">
                                      <a:latin typeface="Cambria Math"/>
                                    </a:rPr>
                                    <m:t>2∙</m:t>
                                  </m:r>
                                  <m:r>
                                    <a:rPr lang="fr-FR" sz="2400" i="1">
                                      <a:latin typeface="Cambria Math"/>
                                    </a:rPr>
                                    <m:t>𝐸</m:t>
                                  </m:r>
                                </m:e>
                              </m:d>
                            </m:e>
                            <m:sup>
                              <m:r>
                                <a:rPr lang="fr-FR" sz="2400" i="1">
                                  <a:latin typeface="Cambria Math"/>
                                </a:rPr>
                                <m:t>3/2</m:t>
                              </m:r>
                            </m:sup>
                          </m:sSup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fr-FR" sz="2400" i="1">
                                  <a:latin typeface="Cambria Math"/>
                                </a:rPr>
                                <m:t>𝑚</m:t>
                              </m:r>
                            </m:e>
                          </m:rad>
                        </m:den>
                      </m:f>
                      <m:r>
                        <a:rPr lang="fr-FR" sz="2400" i="1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400">
                              <a:latin typeface="Cambria Math"/>
                            </a:rPr>
                            <m:t>c</m:t>
                          </m:r>
                        </m:num>
                        <m:den>
                          <m:r>
                            <a:rPr lang="fr-FR" sz="2400" i="1">
                              <a:latin typeface="Cambria Math"/>
                            </a:rPr>
                            <m:t>𝐿</m:t>
                          </m:r>
                        </m:den>
                      </m:f>
                      <m:r>
                        <a:rPr lang="fr-FR" sz="2400" i="1"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fr-FR" sz="2400" i="1">
                                      <a:latin typeface="Cambria Math"/>
                                    </a:rPr>
                                    <m:t>𝑠𝑡𝑎𝑟𝑡</m:t>
                                  </m:r>
                                </m:sub>
                              </m:sSub>
                            </m:sub>
                          </m:sSub>
                          <m:r>
                            <a:rPr lang="fr-FR" sz="2400" i="1">
                              <a:latin typeface="Cambria Math"/>
                            </a:rPr>
                            <m:t>⊕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i="1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fr-FR" sz="2400" i="1">
                                      <a:latin typeface="Cambria Math"/>
                                    </a:rPr>
                                    <m:t>𝑠𝑡𝑜𝑝</m:t>
                                  </m:r>
                                </m:sub>
                              </m:sSub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5039" y="3639081"/>
                <a:ext cx="4572000" cy="154503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ZoneTexte 2"/>
          <p:cNvSpPr txBox="1"/>
          <p:nvPr/>
        </p:nvSpPr>
        <p:spPr>
          <a:xfrm>
            <a:off x="687774" y="5676899"/>
            <a:ext cx="3196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see it’s not possible…</a:t>
            </a:r>
            <a:endParaRPr lang="en-US" sz="2400" dirty="0"/>
          </a:p>
        </p:txBody>
      </p:sp>
      <p:sp>
        <p:nvSpPr>
          <p:cNvPr id="4" name="Ellipse 3"/>
          <p:cNvSpPr/>
          <p:nvPr/>
        </p:nvSpPr>
        <p:spPr>
          <a:xfrm>
            <a:off x="4613139" y="3986587"/>
            <a:ext cx="486087" cy="425013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lipse 11"/>
          <p:cNvSpPr/>
          <p:nvPr/>
        </p:nvSpPr>
        <p:spPr>
          <a:xfrm>
            <a:off x="3583991" y="4759106"/>
            <a:ext cx="486087" cy="425013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ZoneTexte 12"/>
          <p:cNvSpPr txBox="1"/>
          <p:nvPr/>
        </p:nvSpPr>
        <p:spPr>
          <a:xfrm>
            <a:off x="5259774" y="5676899"/>
            <a:ext cx="2346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But we learn that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7711064" y="5487963"/>
                <a:ext cx="1144224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∝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𝐿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1064" y="5487963"/>
                <a:ext cx="1144224" cy="7838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2532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3265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Neutron energy measurement</a:t>
            </a:r>
          </a:p>
          <a:p>
            <a:r>
              <a:rPr lang="en-US" dirty="0" smtClean="0"/>
              <a:t>	by </a:t>
            </a:r>
            <a:r>
              <a:rPr lang="en-US" dirty="0"/>
              <a:t>Time Of Flight (TOF)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11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248069" y="1739900"/>
            <a:ext cx="814780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Calculating uncertainties by the mean of metrology techniques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s not a mean to avoid MC approach's.</a:t>
            </a:r>
          </a:p>
          <a:p>
            <a:endParaRPr lang="en-US" sz="2400" dirty="0" smtClean="0"/>
          </a:p>
          <a:p>
            <a:r>
              <a:rPr lang="en-US" sz="2400" dirty="0" smtClean="0"/>
              <a:t>It is often harder (at the beginning) and it obliges you to focus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on important points</a:t>
            </a:r>
          </a:p>
          <a:p>
            <a:endParaRPr lang="en-US" sz="2400" dirty="0" smtClean="0"/>
          </a:p>
          <a:p>
            <a:r>
              <a:rPr lang="en-US" sz="2400" dirty="0" smtClean="0"/>
              <a:t>Thus, it gives you a deeper sight into your process</a:t>
            </a:r>
          </a:p>
          <a:p>
            <a:endParaRPr lang="en-US" sz="2400" dirty="0" smtClean="0"/>
          </a:p>
          <a:p>
            <a:r>
              <a:rPr lang="en-US" sz="2400" dirty="0" smtClean="0">
                <a:sym typeface="Wingdings" panose="05000000000000000000" pitchFamily="2" charset="2"/>
              </a:rPr>
              <a:t> It is a good way to OPTIMIZE your designs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MC techniques are generally the only way to get the pdf.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504967" y="6151552"/>
            <a:ext cx="157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That’s all folks!</a:t>
            </a:r>
            <a:endParaRPr lang="en-US" dirty="0"/>
          </a:p>
        </p:txBody>
      </p:sp>
      <p:sp>
        <p:nvSpPr>
          <p:cNvPr id="9" name="Bouton d'action : Accueil 8">
            <a:hlinkClick r:id="" action="ppaction://hlinkshowjump?jump=firstslide" highlightClick="1"/>
          </p:cNvPr>
          <p:cNvSpPr/>
          <p:nvPr/>
        </p:nvSpPr>
        <p:spPr>
          <a:xfrm>
            <a:off x="7431755" y="5994895"/>
            <a:ext cx="666750" cy="819150"/>
          </a:xfrm>
          <a:prstGeom prst="actionButtonHom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3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3265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Neutron energy measurement</a:t>
            </a:r>
          </a:p>
          <a:p>
            <a:r>
              <a:rPr lang="en-US" dirty="0" smtClean="0"/>
              <a:t>	by </a:t>
            </a:r>
            <a:r>
              <a:rPr lang="en-US" dirty="0"/>
              <a:t>Time Of Flight (TOF)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2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51520" y="1533624"/>
            <a:ext cx="7636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suppose (for convenience) our neutron is not relativistic</a:t>
            </a:r>
            <a:endParaRPr lang="en-US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51520" y="2348880"/>
            <a:ext cx="1847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It’s velocity is</a:t>
            </a:r>
            <a:endParaRPr lang="en-US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251520" y="3789040"/>
            <a:ext cx="1974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 its energy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256415" y="2250006"/>
                <a:ext cx="2880917" cy="8484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0" i="1" smtClean="0">
                          <a:latin typeface="Cambria Math"/>
                        </a:rPr>
                        <m:t>𝑣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c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𝐿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𝑠𝑡𝑜𝑝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r>
                            <a:rPr lang="en-US" sz="2400" i="1">
                              <a:latin typeface="Cambria Math"/>
                            </a:rPr>
                            <m:t>𝑠𝑡𝑎𝑟𝑡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6415" y="2250006"/>
                <a:ext cx="2880917" cy="84843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5444307" y="2160419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11" name="ZoneTexte 10"/>
          <p:cNvSpPr txBox="1"/>
          <p:nvPr/>
        </p:nvSpPr>
        <p:spPr>
          <a:xfrm>
            <a:off x="5705072" y="2822343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ns</a:t>
            </a:r>
            <a:endParaRPr lang="en-US" dirty="0"/>
          </a:p>
        </p:txBody>
      </p:sp>
      <p:sp>
        <p:nvSpPr>
          <p:cNvPr id="12" name="ZoneTexte 11"/>
          <p:cNvSpPr txBox="1"/>
          <p:nvPr/>
        </p:nvSpPr>
        <p:spPr>
          <a:xfrm>
            <a:off x="3383207" y="3033369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30cm/ns</a:t>
            </a:r>
            <a:endParaRPr lang="en-US" dirty="0"/>
          </a:p>
        </p:txBody>
      </p:sp>
      <p:sp>
        <p:nvSpPr>
          <p:cNvPr id="6" name="Forme libre 5"/>
          <p:cNvSpPr/>
          <p:nvPr/>
        </p:nvSpPr>
        <p:spPr>
          <a:xfrm>
            <a:off x="2651619" y="2990908"/>
            <a:ext cx="584575" cy="509541"/>
          </a:xfrm>
          <a:custGeom>
            <a:avLst/>
            <a:gdLst>
              <a:gd name="connsiteX0" fmla="*/ 584575 w 584575"/>
              <a:gd name="connsiteY0" fmla="*/ 209550 h 509541"/>
              <a:gd name="connsiteX1" fmla="*/ 3550 w 584575"/>
              <a:gd name="connsiteY1" fmla="*/ 504825 h 509541"/>
              <a:gd name="connsiteX2" fmla="*/ 384550 w 584575"/>
              <a:gd name="connsiteY2" fmla="*/ 0 h 50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4575" h="509541">
                <a:moveTo>
                  <a:pt x="584575" y="209550"/>
                </a:moveTo>
                <a:cubicBezTo>
                  <a:pt x="310731" y="374650"/>
                  <a:pt x="36887" y="539750"/>
                  <a:pt x="3550" y="504825"/>
                </a:cubicBezTo>
                <a:cubicBezTo>
                  <a:pt x="-29788" y="469900"/>
                  <a:pt x="177381" y="234950"/>
                  <a:pt x="38455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rme libre 9"/>
          <p:cNvSpPr/>
          <p:nvPr/>
        </p:nvSpPr>
        <p:spPr>
          <a:xfrm>
            <a:off x="5132828" y="2845139"/>
            <a:ext cx="457200" cy="325202"/>
          </a:xfrm>
          <a:custGeom>
            <a:avLst/>
            <a:gdLst>
              <a:gd name="connsiteX0" fmla="*/ 457200 w 457200"/>
              <a:gd name="connsiteY0" fmla="*/ 237400 h 325202"/>
              <a:gd name="connsiteX1" fmla="*/ 152400 w 457200"/>
              <a:gd name="connsiteY1" fmla="*/ 313600 h 325202"/>
              <a:gd name="connsiteX2" fmla="*/ 209550 w 457200"/>
              <a:gd name="connsiteY2" fmla="*/ 18325 h 325202"/>
              <a:gd name="connsiteX3" fmla="*/ 0 w 457200"/>
              <a:gd name="connsiteY3" fmla="*/ 56425 h 325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325202">
                <a:moveTo>
                  <a:pt x="457200" y="237400"/>
                </a:moveTo>
                <a:cubicBezTo>
                  <a:pt x="325437" y="293756"/>
                  <a:pt x="193675" y="350112"/>
                  <a:pt x="152400" y="313600"/>
                </a:cubicBezTo>
                <a:cubicBezTo>
                  <a:pt x="111125" y="277088"/>
                  <a:pt x="234950" y="61187"/>
                  <a:pt x="209550" y="18325"/>
                </a:cubicBezTo>
                <a:cubicBezTo>
                  <a:pt x="184150" y="-24537"/>
                  <a:pt x="92075" y="15944"/>
                  <a:pt x="0" y="5642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rme libre 12"/>
          <p:cNvSpPr/>
          <p:nvPr/>
        </p:nvSpPr>
        <p:spPr>
          <a:xfrm>
            <a:off x="4276180" y="2072644"/>
            <a:ext cx="1009650" cy="276236"/>
          </a:xfrm>
          <a:custGeom>
            <a:avLst/>
            <a:gdLst>
              <a:gd name="connsiteX0" fmla="*/ 1009650 w 1009650"/>
              <a:gd name="connsiteY0" fmla="*/ 276236 h 276236"/>
              <a:gd name="connsiteX1" fmla="*/ 542925 w 1009650"/>
              <a:gd name="connsiteY1" fmla="*/ 209561 h 276236"/>
              <a:gd name="connsiteX2" fmla="*/ 552450 w 1009650"/>
              <a:gd name="connsiteY2" fmla="*/ 11 h 276236"/>
              <a:gd name="connsiteX3" fmla="*/ 0 w 1009650"/>
              <a:gd name="connsiteY3" fmla="*/ 219086 h 276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9650" h="276236">
                <a:moveTo>
                  <a:pt x="1009650" y="276236"/>
                </a:moveTo>
                <a:cubicBezTo>
                  <a:pt x="814387" y="265917"/>
                  <a:pt x="619125" y="255598"/>
                  <a:pt x="542925" y="209561"/>
                </a:cubicBezTo>
                <a:cubicBezTo>
                  <a:pt x="466725" y="163523"/>
                  <a:pt x="642937" y="-1576"/>
                  <a:pt x="552450" y="11"/>
                </a:cubicBezTo>
                <a:cubicBezTo>
                  <a:pt x="461963" y="1598"/>
                  <a:pt x="230981" y="110342"/>
                  <a:pt x="0" y="219086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193178" y="3645024"/>
                <a:ext cx="2139175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r>
                        <a:rPr lang="en-US" sz="2400" i="1">
                          <a:latin typeface="Cambria Math"/>
                        </a:rPr>
                        <m:t>𝑚</m:t>
                      </m:r>
                      <m:r>
                        <a:rPr lang="en-US" sz="2400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178" y="3645024"/>
                <a:ext cx="2139175" cy="78380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oneTexte 14"/>
          <p:cNvSpPr txBox="1"/>
          <p:nvPr/>
        </p:nvSpPr>
        <p:spPr>
          <a:xfrm>
            <a:off x="4188337" y="4653136"/>
            <a:ext cx="1527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m=940MeV/c²</a:t>
            </a:r>
            <a:endParaRPr lang="en-US" dirty="0"/>
          </a:p>
        </p:txBody>
      </p:sp>
      <p:sp>
        <p:nvSpPr>
          <p:cNvPr id="16" name="Forme libre 15"/>
          <p:cNvSpPr/>
          <p:nvPr/>
        </p:nvSpPr>
        <p:spPr>
          <a:xfrm>
            <a:off x="3576446" y="4314825"/>
            <a:ext cx="488835" cy="559510"/>
          </a:xfrm>
          <a:custGeom>
            <a:avLst/>
            <a:gdLst>
              <a:gd name="connsiteX0" fmla="*/ 488835 w 488835"/>
              <a:gd name="connsiteY0" fmla="*/ 523875 h 559510"/>
              <a:gd name="connsiteX1" fmla="*/ 12585 w 488835"/>
              <a:gd name="connsiteY1" fmla="*/ 542925 h 559510"/>
              <a:gd name="connsiteX2" fmla="*/ 126885 w 488835"/>
              <a:gd name="connsiteY2" fmla="*/ 314325 h 559510"/>
              <a:gd name="connsiteX3" fmla="*/ 3060 w 488835"/>
              <a:gd name="connsiteY3" fmla="*/ 0 h 559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835" h="559510">
                <a:moveTo>
                  <a:pt x="488835" y="523875"/>
                </a:moveTo>
                <a:cubicBezTo>
                  <a:pt x="280872" y="550862"/>
                  <a:pt x="72910" y="577850"/>
                  <a:pt x="12585" y="542925"/>
                </a:cubicBezTo>
                <a:cubicBezTo>
                  <a:pt x="-47740" y="508000"/>
                  <a:pt x="128472" y="404812"/>
                  <a:pt x="126885" y="314325"/>
                </a:cubicBezTo>
                <a:cubicBezTo>
                  <a:pt x="125298" y="223838"/>
                  <a:pt x="64179" y="111919"/>
                  <a:pt x="306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ZoneTexte 16"/>
          <p:cNvSpPr txBox="1"/>
          <p:nvPr/>
        </p:nvSpPr>
        <p:spPr>
          <a:xfrm>
            <a:off x="6804248" y="2250006"/>
            <a:ext cx="201208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L = 100cm</a:t>
            </a:r>
          </a:p>
          <a:p>
            <a:r>
              <a:rPr lang="en-US" dirty="0"/>
              <a:t>stop-start = 22.8 ns</a:t>
            </a:r>
          </a:p>
          <a:p>
            <a:endParaRPr lang="en-US" dirty="0"/>
          </a:p>
          <a:p>
            <a:r>
              <a:rPr lang="en-US" dirty="0" smtClean="0">
                <a:sym typeface="Wingdings" panose="05000000000000000000" pitchFamily="2" charset="2"/>
              </a:rPr>
              <a:t> v </a:t>
            </a:r>
            <a:r>
              <a:rPr lang="en-US" dirty="0">
                <a:sym typeface="Wingdings" panose="05000000000000000000" pitchFamily="2" charset="2"/>
              </a:rPr>
              <a:t>= 0.146 c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Ek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= 10MeV</a:t>
            </a:r>
            <a:endParaRPr lang="en-US" dirty="0"/>
          </a:p>
        </p:txBody>
      </p:sp>
      <p:sp>
        <p:nvSpPr>
          <p:cNvPr id="18" name="ZoneTexte 17"/>
          <p:cNvSpPr txBox="1"/>
          <p:nvPr/>
        </p:nvSpPr>
        <p:spPr>
          <a:xfrm>
            <a:off x="3689934" y="5369480"/>
            <a:ext cx="4080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is the uncertainty on </a:t>
            </a:r>
            <a:r>
              <a:rPr lang="en-US" sz="2400" dirty="0" err="1" smtClean="0"/>
              <a:t>Ek</a:t>
            </a:r>
            <a:r>
              <a:rPr lang="en-US" sz="2400" dirty="0" smtClean="0"/>
              <a:t>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920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3265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Neutron energy measurement</a:t>
            </a:r>
          </a:p>
          <a:p>
            <a:r>
              <a:rPr lang="en-US" dirty="0" smtClean="0"/>
              <a:t>	by </a:t>
            </a:r>
            <a:r>
              <a:rPr lang="en-US" dirty="0"/>
              <a:t>Time Of Flight (TOF)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3</a:t>
            </a:fld>
            <a:endParaRPr lang="en-US"/>
          </a:p>
        </p:txBody>
      </p:sp>
      <p:sp>
        <p:nvSpPr>
          <p:cNvPr id="2" name="ZoneTexte 1"/>
          <p:cNvSpPr txBox="1"/>
          <p:nvPr/>
        </p:nvSpPr>
        <p:spPr>
          <a:xfrm>
            <a:off x="251520" y="1808063"/>
            <a:ext cx="8033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know the liquid scintillator + PM + data acquisition system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51520" y="3501008"/>
            <a:ext cx="8325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asked the colleagues that built the active target. They told us: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251520" y="5199583"/>
            <a:ext cx="2079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Anything else?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971600" y="2564904"/>
                <a:ext cx="2545184" cy="4992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𝑠𝑡𝑜𝑝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fr-FR" sz="2400" b="0" i="1" smtClean="0">
                          <a:latin typeface="Cambria Math"/>
                        </a:rPr>
                        <m:t>2</m:t>
                      </m:r>
                      <m:r>
                        <a:rPr lang="en-US" sz="2400" i="1">
                          <a:latin typeface="Cambria Math"/>
                        </a:rPr>
                        <m:t>00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ps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RMS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564904"/>
                <a:ext cx="2545184" cy="499239"/>
              </a:xfrm>
              <a:prstGeom prst="rect">
                <a:avLst/>
              </a:prstGeom>
              <a:blipFill rotWithShape="1">
                <a:blip r:embed="rId2"/>
                <a:stretch>
                  <a:fillRect b="-8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971600" y="4293096"/>
                <a:ext cx="2980816" cy="4990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/>
                            </a:rPr>
                            <m:t>𝑠𝑡𝑎𝑟𝑡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fr-FR" sz="2400" b="0" i="1" smtClean="0">
                          <a:latin typeface="Cambria Math"/>
                        </a:rPr>
                        <m:t>4</m:t>
                      </m:r>
                      <m:r>
                        <a:rPr lang="en-US" sz="2400" i="1">
                          <a:latin typeface="Cambria Math"/>
                        </a:rPr>
                        <m:t>00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ps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/>
                            </a:rPr>
                            <m:t>FWHM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293096"/>
                <a:ext cx="2980816" cy="499047"/>
              </a:xfrm>
              <a:prstGeom prst="rect">
                <a:avLst/>
              </a:prstGeom>
              <a:blipFill rotWithShape="1">
                <a:blip r:embed="rId3"/>
                <a:stretch>
                  <a:fillRect b="-6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4195226" y="4292223"/>
            <a:ext cx="2169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We </a:t>
            </a:r>
            <a:r>
              <a:rPr lang="en-US" b="1" dirty="0" smtClean="0"/>
              <a:t>assume </a:t>
            </a:r>
            <a:r>
              <a:rPr lang="en-US" dirty="0" smtClean="0"/>
              <a:t>the</a:t>
            </a:r>
          </a:p>
          <a:p>
            <a:pPr algn="ctr"/>
            <a:r>
              <a:rPr lang="en-US" dirty="0"/>
              <a:t>d</a:t>
            </a:r>
            <a:r>
              <a:rPr lang="en-US" dirty="0" smtClean="0"/>
              <a:t>istribution Gaussian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407331" y="4293096"/>
                <a:ext cx="2730748" cy="5000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fr-FR" sz="2400" b="0" i="1" smtClean="0">
                              <a:latin typeface="Cambria Math"/>
                            </a:rPr>
                            <m:t>𝑠𝑡𝑎𝑟𝑡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fr-FR" sz="2400" b="0" i="1" smtClean="0">
                          <a:latin typeface="Cambria Math"/>
                        </a:rPr>
                        <m:t>170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ps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2400" b="0" i="0" smtClean="0">
                              <a:latin typeface="Cambria Math"/>
                            </a:rPr>
                            <m:t>RMS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7331" y="4293096"/>
                <a:ext cx="2730748" cy="500009"/>
              </a:xfrm>
              <a:prstGeom prst="rect">
                <a:avLst/>
              </a:prstGeom>
              <a:blipFill rotWithShape="1">
                <a:blip r:embed="rId4"/>
                <a:stretch>
                  <a:fillRect b="-6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920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3265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Neutron energy measurement</a:t>
            </a:r>
          </a:p>
          <a:p>
            <a:r>
              <a:rPr lang="en-US" dirty="0" smtClean="0"/>
              <a:t>	by </a:t>
            </a:r>
            <a:r>
              <a:rPr lang="en-US" dirty="0"/>
              <a:t>Time Of Flight (TOF)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4</a:t>
            </a:fld>
            <a:endParaRPr lang="en-US"/>
          </a:p>
        </p:txBody>
      </p:sp>
      <p:sp>
        <p:nvSpPr>
          <p:cNvPr id="7" name="ZoneTexte 6"/>
          <p:cNvSpPr txBox="1"/>
          <p:nvPr/>
        </p:nvSpPr>
        <p:spPr>
          <a:xfrm>
            <a:off x="251520" y="1808063"/>
            <a:ext cx="6677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What about the incident neutron interaction point ?</a:t>
            </a:r>
          </a:p>
        </p:txBody>
      </p:sp>
      <p:sp>
        <p:nvSpPr>
          <p:cNvPr id="9" name="Rectangle 8"/>
          <p:cNvSpPr/>
          <p:nvPr/>
        </p:nvSpPr>
        <p:spPr>
          <a:xfrm>
            <a:off x="2447764" y="2561208"/>
            <a:ext cx="1512168" cy="12259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-144524" y="2921248"/>
            <a:ext cx="2762927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534860" y="2688372"/>
            <a:ext cx="2762927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215515" y="3184500"/>
            <a:ext cx="2762927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1018964" y="3356992"/>
            <a:ext cx="2762927" cy="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447764" y="4077072"/>
            <a:ext cx="1512168" cy="0"/>
          </a:xfrm>
          <a:prstGeom prst="line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2625805" y="4180438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</a:t>
            </a:r>
            <a:r>
              <a:rPr lang="en-US" dirty="0" smtClean="0"/>
              <a:t> = 10cm</a:t>
            </a:r>
            <a:endParaRPr lang="en-US" dirty="0"/>
          </a:p>
        </p:txBody>
      </p:sp>
      <p:sp>
        <p:nvSpPr>
          <p:cNvPr id="17" name="ZoneTexte 16"/>
          <p:cNvSpPr txBox="1"/>
          <p:nvPr/>
        </p:nvSpPr>
        <p:spPr>
          <a:xfrm>
            <a:off x="1236939" y="4545567"/>
            <a:ext cx="5409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Interaction probability # 20% (we know it)</a:t>
            </a:r>
            <a:endParaRPr lang="en-US" sz="2400" dirty="0"/>
          </a:p>
        </p:txBody>
      </p:sp>
      <p:cxnSp>
        <p:nvCxnSpPr>
          <p:cNvPr id="19" name="Connecteur droit avec flèche 18"/>
          <p:cNvCxnSpPr/>
          <p:nvPr/>
        </p:nvCxnSpPr>
        <p:spPr>
          <a:xfrm flipV="1">
            <a:off x="2489351" y="4937472"/>
            <a:ext cx="0" cy="1155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2489351" y="6093296"/>
            <a:ext cx="20734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rme libre 23"/>
          <p:cNvSpPr/>
          <p:nvPr/>
        </p:nvSpPr>
        <p:spPr>
          <a:xfrm>
            <a:off x="2489200" y="5114528"/>
            <a:ext cx="1470732" cy="381000"/>
          </a:xfrm>
          <a:custGeom>
            <a:avLst/>
            <a:gdLst>
              <a:gd name="connsiteX0" fmla="*/ 0 w 1358900"/>
              <a:gd name="connsiteY0" fmla="*/ 0 h 381000"/>
              <a:gd name="connsiteX1" fmla="*/ 749300 w 1358900"/>
              <a:gd name="connsiteY1" fmla="*/ 241300 h 381000"/>
              <a:gd name="connsiteX2" fmla="*/ 1358900 w 1358900"/>
              <a:gd name="connsiteY2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900" h="381000">
                <a:moveTo>
                  <a:pt x="0" y="0"/>
                </a:moveTo>
                <a:cubicBezTo>
                  <a:pt x="261408" y="88900"/>
                  <a:pt x="522817" y="177800"/>
                  <a:pt x="749300" y="241300"/>
                </a:cubicBezTo>
                <a:cubicBezTo>
                  <a:pt x="975783" y="304800"/>
                  <a:pt x="1167341" y="342900"/>
                  <a:pt x="1358900" y="3810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ZoneTexte 26"/>
          <p:cNvSpPr txBox="1"/>
          <p:nvPr/>
        </p:nvSpPr>
        <p:spPr>
          <a:xfrm>
            <a:off x="251520" y="5192218"/>
            <a:ext cx="1896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Interaction</a:t>
            </a:r>
          </a:p>
          <a:p>
            <a:r>
              <a:rPr lang="en-US" dirty="0" smtClean="0"/>
              <a:t>Prob. Dens. </a:t>
            </a:r>
            <a:r>
              <a:rPr lang="en-US" dirty="0" err="1" smtClean="0"/>
              <a:t>Funct</a:t>
            </a:r>
            <a:r>
              <a:rPr lang="en-US" dirty="0" smtClean="0"/>
              <a:t>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593456" y="5125487"/>
                <a:ext cx="2803460" cy="9221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𝑧</m:t>
                      </m:r>
                      <m:r>
                        <a:rPr lang="en-US" sz="2400" i="1">
                          <a:latin typeface="Cambria Math"/>
                        </a:rPr>
                        <m:t>~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expo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ln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/>
                                    </a:rPr>
                                    <m:t>0.8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𝑇h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456" y="5125487"/>
                <a:ext cx="2803460" cy="92217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ZoneTexte 28"/>
          <p:cNvSpPr txBox="1"/>
          <p:nvPr/>
        </p:nvSpPr>
        <p:spPr>
          <a:xfrm>
            <a:off x="6646882" y="3718773"/>
            <a:ext cx="19890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Reads “z follows an</a:t>
            </a:r>
          </a:p>
          <a:p>
            <a:r>
              <a:rPr lang="en-US" dirty="0" smtClean="0"/>
              <a:t>Exponential pdf of </a:t>
            </a:r>
          </a:p>
          <a:p>
            <a:r>
              <a:rPr lang="en-US" dirty="0"/>
              <a:t>g</a:t>
            </a:r>
            <a:r>
              <a:rPr lang="en-US" dirty="0" smtClean="0"/>
              <a:t>iven rate”</a:t>
            </a:r>
            <a:endParaRPr lang="en-US" dirty="0"/>
          </a:p>
        </p:txBody>
      </p:sp>
      <p:sp>
        <p:nvSpPr>
          <p:cNvPr id="30" name="Forme libre 29"/>
          <p:cNvSpPr/>
          <p:nvPr/>
        </p:nvSpPr>
        <p:spPr>
          <a:xfrm>
            <a:off x="7251628" y="4773205"/>
            <a:ext cx="457272" cy="662395"/>
          </a:xfrm>
          <a:custGeom>
            <a:avLst/>
            <a:gdLst>
              <a:gd name="connsiteX0" fmla="*/ 457272 w 457272"/>
              <a:gd name="connsiteY0" fmla="*/ 1995 h 662395"/>
              <a:gd name="connsiteX1" fmla="*/ 72 w 457272"/>
              <a:gd name="connsiteY1" fmla="*/ 65495 h 662395"/>
              <a:gd name="connsiteX2" fmla="*/ 419172 w 457272"/>
              <a:gd name="connsiteY2" fmla="*/ 433795 h 662395"/>
              <a:gd name="connsiteX3" fmla="*/ 63572 w 457272"/>
              <a:gd name="connsiteY3" fmla="*/ 662395 h 662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72" h="662395">
                <a:moveTo>
                  <a:pt x="457272" y="1995"/>
                </a:moveTo>
                <a:cubicBezTo>
                  <a:pt x="231847" y="-2239"/>
                  <a:pt x="6422" y="-6472"/>
                  <a:pt x="72" y="65495"/>
                </a:cubicBezTo>
                <a:cubicBezTo>
                  <a:pt x="-6278" y="137462"/>
                  <a:pt x="408589" y="334312"/>
                  <a:pt x="419172" y="433795"/>
                </a:cubicBezTo>
                <a:cubicBezTo>
                  <a:pt x="429755" y="533278"/>
                  <a:pt x="246663" y="597836"/>
                  <a:pt x="63572" y="662395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0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3265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Neutron energy measurement</a:t>
            </a:r>
          </a:p>
          <a:p>
            <a:r>
              <a:rPr lang="en-US" dirty="0" smtClean="0"/>
              <a:t>	by </a:t>
            </a:r>
            <a:r>
              <a:rPr lang="en-US" dirty="0"/>
              <a:t>Time Of Flight (TOF)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5</a:t>
            </a:fld>
            <a:endParaRPr lang="en-US"/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2999833" y="2314600"/>
            <a:ext cx="0" cy="1155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>
            <a:off x="2999833" y="3470424"/>
            <a:ext cx="20734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orme libre 24"/>
          <p:cNvSpPr/>
          <p:nvPr/>
        </p:nvSpPr>
        <p:spPr>
          <a:xfrm>
            <a:off x="2999682" y="2491656"/>
            <a:ext cx="1470732" cy="381000"/>
          </a:xfrm>
          <a:custGeom>
            <a:avLst/>
            <a:gdLst>
              <a:gd name="connsiteX0" fmla="*/ 0 w 1358900"/>
              <a:gd name="connsiteY0" fmla="*/ 0 h 381000"/>
              <a:gd name="connsiteX1" fmla="*/ 749300 w 1358900"/>
              <a:gd name="connsiteY1" fmla="*/ 241300 h 381000"/>
              <a:gd name="connsiteX2" fmla="*/ 1358900 w 1358900"/>
              <a:gd name="connsiteY2" fmla="*/ 38100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900" h="381000">
                <a:moveTo>
                  <a:pt x="0" y="0"/>
                </a:moveTo>
                <a:cubicBezTo>
                  <a:pt x="261408" y="88900"/>
                  <a:pt x="522817" y="177800"/>
                  <a:pt x="749300" y="241300"/>
                </a:cubicBezTo>
                <a:cubicBezTo>
                  <a:pt x="975783" y="304800"/>
                  <a:pt x="1167341" y="342900"/>
                  <a:pt x="1358900" y="3810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rme libre 1"/>
          <p:cNvSpPr/>
          <p:nvPr/>
        </p:nvSpPr>
        <p:spPr>
          <a:xfrm>
            <a:off x="2664725" y="2682156"/>
            <a:ext cx="2171700" cy="792956"/>
          </a:xfrm>
          <a:custGeom>
            <a:avLst/>
            <a:gdLst>
              <a:gd name="connsiteX0" fmla="*/ 0 w 2171700"/>
              <a:gd name="connsiteY0" fmla="*/ 825500 h 838200"/>
              <a:gd name="connsiteX1" fmla="*/ 317500 w 2171700"/>
              <a:gd name="connsiteY1" fmla="*/ 825500 h 838200"/>
              <a:gd name="connsiteX2" fmla="*/ 317500 w 2171700"/>
              <a:gd name="connsiteY2" fmla="*/ 0 h 838200"/>
              <a:gd name="connsiteX3" fmla="*/ 1790700 w 2171700"/>
              <a:gd name="connsiteY3" fmla="*/ 0 h 838200"/>
              <a:gd name="connsiteX4" fmla="*/ 1790700 w 2171700"/>
              <a:gd name="connsiteY4" fmla="*/ 838200 h 838200"/>
              <a:gd name="connsiteX5" fmla="*/ 2171700 w 2171700"/>
              <a:gd name="connsiteY5" fmla="*/ 838200 h 83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1700" h="838200">
                <a:moveTo>
                  <a:pt x="0" y="825500"/>
                </a:moveTo>
                <a:lnTo>
                  <a:pt x="317500" y="825500"/>
                </a:lnTo>
                <a:lnTo>
                  <a:pt x="317500" y="0"/>
                </a:lnTo>
                <a:lnTo>
                  <a:pt x="1790700" y="0"/>
                </a:lnTo>
                <a:lnTo>
                  <a:pt x="1790700" y="838200"/>
                </a:lnTo>
                <a:lnTo>
                  <a:pt x="2171700" y="83820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ZoneTexte 27"/>
          <p:cNvSpPr txBox="1"/>
          <p:nvPr/>
        </p:nvSpPr>
        <p:spPr>
          <a:xfrm>
            <a:off x="251520" y="1808063"/>
            <a:ext cx="6352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interaction point follows about a uniform law</a:t>
            </a:r>
          </a:p>
        </p:txBody>
      </p:sp>
      <p:cxnSp>
        <p:nvCxnSpPr>
          <p:cNvPr id="31" name="Connecteur droit 30"/>
          <p:cNvCxnSpPr/>
          <p:nvPr/>
        </p:nvCxnSpPr>
        <p:spPr>
          <a:xfrm>
            <a:off x="2958246" y="3670012"/>
            <a:ext cx="1512168" cy="0"/>
          </a:xfrm>
          <a:prstGeom prst="line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3136287" y="3773378"/>
            <a:ext cx="1156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Th</a:t>
            </a:r>
            <a:r>
              <a:rPr lang="en-US" dirty="0" smtClean="0"/>
              <a:t> = 10cm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298245" y="2682156"/>
                <a:ext cx="2700291" cy="8626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≈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𝑇h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12</m:t>
                              </m:r>
                            </m:e>
                          </m:rad>
                        </m:den>
                      </m:f>
                      <m:r>
                        <a:rPr lang="en-US" sz="2400" i="1">
                          <a:latin typeface="Cambria Math"/>
                        </a:rPr>
                        <m:t>=2.9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/>
                        </a:rPr>
                        <m:t>cm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245" y="2682156"/>
                <a:ext cx="2700291" cy="86267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239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3265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Neutron energy measurement</a:t>
            </a:r>
          </a:p>
          <a:p>
            <a:r>
              <a:rPr lang="en-US" dirty="0" smtClean="0"/>
              <a:t>	by </a:t>
            </a:r>
            <a:r>
              <a:rPr lang="en-US" dirty="0"/>
              <a:t>Time Of Flight (TOF)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475680" y="2421961"/>
                <a:ext cx="3491469" cy="10940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r-FR" sz="2400" i="1">
                                  <a:latin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fr-FR" sz="2400" i="1">
                                  <a:latin typeface="Cambria Math"/>
                                </a:rPr>
                                <m:t>𝑌</m:t>
                              </m:r>
                            </m:sub>
                          </m:sSub>
                        </m:e>
                        <m:sup>
                          <m:r>
                            <a:rPr lang="fr-FR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fr-FR" sz="24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sz="24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fr-FR" sz="2400" i="1">
                              <a:latin typeface="Cambria Math"/>
                            </a:rPr>
                            <m:t>𝑖</m:t>
                          </m:r>
                          <m:r>
                            <a:rPr lang="fr-FR" sz="2400" i="1">
                              <a:latin typeface="Cambria Math"/>
                            </a:rPr>
                            <m:t>=1..</m:t>
                          </m:r>
                          <m:r>
                            <a:rPr lang="fr-FR" sz="2400" i="1">
                              <a:latin typeface="Cambria Math"/>
                            </a:rPr>
                            <m:t>𝑁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fr-FR" sz="2400" i="1">
                                          <a:latin typeface="Cambria Math"/>
                                        </a:rPr>
                                        <m:t>𝜕</m:t>
                                      </m:r>
                                      <m:r>
                                        <a:rPr lang="fr-FR" sz="2400" i="1">
                                          <a:latin typeface="Cambria Math"/>
                                        </a:rPr>
                                        <m:t>𝑓</m:t>
                                      </m:r>
                                    </m:num>
                                    <m:den>
                                      <m:r>
                                        <a:rPr lang="fr-FR" sz="2400" i="1">
                                          <a:latin typeface="Cambria Math"/>
                                        </a:rPr>
                                        <m:t>𝜕</m:t>
                                      </m:r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fr-FR" sz="2400" i="1">
                                              <a:latin typeface="Cambria Math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fr-FR" sz="24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fr-FR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fr-FR" sz="24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i="1">
                                      <a:latin typeface="Cambria Math"/>
                                    </a:rPr>
                                    <m:t>𝜎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sz="24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fr-FR" sz="2400" i="1">
                                          <a:latin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fr-FR" sz="2400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sub>
                              </m:sSub>
                            </m:e>
                            <m:sup>
                              <m:r>
                                <a:rPr lang="fr-FR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680" y="2421961"/>
                <a:ext cx="3491469" cy="109408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oneTexte 14"/>
          <p:cNvSpPr txBox="1"/>
          <p:nvPr/>
        </p:nvSpPr>
        <p:spPr>
          <a:xfrm>
            <a:off x="251520" y="1808063"/>
            <a:ext cx="6352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interaction point follows about a uniform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766968" y="2459360"/>
                <a:ext cx="4377032" cy="10045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r>
                        <a:rPr lang="en-US" sz="2400" i="1">
                          <a:latin typeface="Cambria Math"/>
                        </a:rPr>
                        <m:t>𝑚</m:t>
                      </m:r>
                      <m:r>
                        <a:rPr lang="en-US" sz="2400" i="1">
                          <a:latin typeface="Cambria Math"/>
                        </a:rPr>
                        <m:t>∙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2400">
                                      <a:latin typeface="Cambria Math"/>
                                    </a:rPr>
                                    <m:t>c</m:t>
                                  </m:r>
                                </m:den>
                              </m:f>
                              <m:r>
                                <a:rPr lang="en-US" sz="2400" i="1">
                                  <a:latin typeface="Cambria Math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</a:rPr>
                                    <m:t>𝐿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𝑠𝑡𝑜𝑝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𝑠𝑡𝑎𝑟𝑡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6968" y="2459360"/>
                <a:ext cx="4377032" cy="10045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llipse 5"/>
          <p:cNvSpPr/>
          <p:nvPr/>
        </p:nvSpPr>
        <p:spPr>
          <a:xfrm>
            <a:off x="7531548" y="2459360"/>
            <a:ext cx="693936" cy="5022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llipse 17"/>
          <p:cNvSpPr/>
          <p:nvPr/>
        </p:nvSpPr>
        <p:spPr>
          <a:xfrm>
            <a:off x="6955484" y="2961645"/>
            <a:ext cx="693936" cy="5022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Ellipse 18"/>
          <p:cNvSpPr/>
          <p:nvPr/>
        </p:nvSpPr>
        <p:spPr>
          <a:xfrm>
            <a:off x="7933880" y="2969002"/>
            <a:ext cx="693936" cy="50228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èche droite 6"/>
          <p:cNvSpPr/>
          <p:nvPr/>
        </p:nvSpPr>
        <p:spPr>
          <a:xfrm>
            <a:off x="4241800" y="2710502"/>
            <a:ext cx="431800" cy="604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913964" y="4608214"/>
                <a:ext cx="5617584" cy="16432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𝐸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𝐿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c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⊕</m:t>
                      </m:r>
                    </m:oMath>
                  </m:oMathPara>
                </a14:m>
                <a:endParaRPr lang="fr-FR" sz="24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c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𝑠𝑡𝑎𝑟𝑡</m:t>
                              </m:r>
                            </m:sub>
                          </m:sSub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⊕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sz="2400" i="1">
                          <a:latin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𝐿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c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𝑠𝑡𝑜𝑝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964" y="4608214"/>
                <a:ext cx="5617584" cy="164320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emi-tour 9"/>
          <p:cNvSpPr/>
          <p:nvPr/>
        </p:nvSpPr>
        <p:spPr>
          <a:xfrm rot="5400000" flipV="1">
            <a:off x="779964" y="4211185"/>
            <a:ext cx="1790700" cy="1092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11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3265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Neutron energy measurement</a:t>
            </a:r>
          </a:p>
          <a:p>
            <a:r>
              <a:rPr lang="en-US" dirty="0" smtClean="0"/>
              <a:t>	by </a:t>
            </a:r>
            <a:r>
              <a:rPr lang="en-US" dirty="0"/>
              <a:t>Time Of Flight (TOF)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7</a:t>
            </a:fld>
            <a:endParaRPr lang="en-US"/>
          </a:p>
        </p:txBody>
      </p:sp>
      <p:sp>
        <p:nvSpPr>
          <p:cNvPr id="4" name="ZoneTexte 3"/>
          <p:cNvSpPr txBox="1"/>
          <p:nvPr/>
        </p:nvSpPr>
        <p:spPr>
          <a:xfrm>
            <a:off x="248069" y="1612900"/>
            <a:ext cx="275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Uncertainty budget :</a:t>
            </a:r>
            <a:endParaRPr lang="en-US" sz="2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79400" y="2293034"/>
            <a:ext cx="1171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parameter</a:t>
            </a:r>
            <a:endParaRPr lang="en-US" i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5131020" y="2293034"/>
            <a:ext cx="1349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contribution</a:t>
            </a:r>
            <a:endParaRPr lang="en-US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8039320" y="2293034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type</a:t>
            </a:r>
            <a:endParaRPr lang="en-US" i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279400" y="2723802"/>
            <a:ext cx="2883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Interaction point uncertainty</a:t>
            </a:r>
            <a:endParaRPr lang="en-US" u="sng" dirty="0"/>
          </a:p>
        </p:txBody>
      </p:sp>
      <p:sp>
        <p:nvSpPr>
          <p:cNvPr id="23" name="ZoneTexte 22"/>
          <p:cNvSpPr txBox="1"/>
          <p:nvPr/>
        </p:nvSpPr>
        <p:spPr>
          <a:xfrm>
            <a:off x="279400" y="3661511"/>
            <a:ext cx="613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start</a:t>
            </a:r>
            <a:endParaRPr lang="en-US" u="sng" dirty="0"/>
          </a:p>
        </p:txBody>
      </p:sp>
      <p:sp>
        <p:nvSpPr>
          <p:cNvPr id="24" name="ZoneTexte 23"/>
          <p:cNvSpPr txBox="1"/>
          <p:nvPr/>
        </p:nvSpPr>
        <p:spPr>
          <a:xfrm>
            <a:off x="279400" y="4680032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stop</a:t>
            </a:r>
            <a:endParaRPr lang="en-US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233104" y="3093134"/>
                <a:ext cx="1652504" cy="5416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𝐿</m:t>
                          </m:r>
                        </m:sub>
                      </m:sSub>
                      <m:r>
                        <a:rPr lang="en-US" sz="1400" i="1">
                          <a:latin typeface="Cambria Math"/>
                        </a:rPr>
                        <m:t>≈</m:t>
                      </m:r>
                      <m:f>
                        <m:fPr>
                          <m:ctrlPr>
                            <a:rPr lang="en-US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/>
                            </a:rPr>
                            <m:t>𝑇h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1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12</m:t>
                              </m:r>
                            </m:e>
                          </m:rad>
                        </m:den>
                      </m:f>
                      <m:r>
                        <a:rPr lang="en-US" sz="1400" i="1">
                          <a:latin typeface="Cambria Math"/>
                        </a:rPr>
                        <m:t>=2.9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cm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3104" y="3093134"/>
                <a:ext cx="1652504" cy="54162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ZoneTexte 25"/>
          <p:cNvSpPr txBox="1"/>
          <p:nvPr/>
        </p:nvSpPr>
        <p:spPr>
          <a:xfrm>
            <a:off x="788097" y="3179279"/>
            <a:ext cx="1325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Uniform pdf</a:t>
            </a:r>
            <a:endParaRPr lang="en-US" dirty="0"/>
          </a:p>
        </p:txBody>
      </p:sp>
      <p:sp>
        <p:nvSpPr>
          <p:cNvPr id="27" name="ZoneTexte 26"/>
          <p:cNvSpPr txBox="1"/>
          <p:nvPr/>
        </p:nvSpPr>
        <p:spPr>
          <a:xfrm>
            <a:off x="788097" y="4205888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pdf</a:t>
            </a:r>
            <a:endParaRPr lang="en-US" dirty="0"/>
          </a:p>
        </p:txBody>
      </p:sp>
      <p:sp>
        <p:nvSpPr>
          <p:cNvPr id="28" name="ZoneTexte 27"/>
          <p:cNvSpPr txBox="1"/>
          <p:nvPr/>
        </p:nvSpPr>
        <p:spPr>
          <a:xfrm>
            <a:off x="788097" y="5034941"/>
            <a:ext cx="1250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pdf</a:t>
            </a:r>
          </a:p>
          <a:p>
            <a:r>
              <a:rPr lang="en-US" dirty="0" smtClean="0"/>
              <a:t>assumed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276513" y="5193221"/>
                <a:ext cx="1565685" cy="329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sz="1400" i="1">
                              <a:latin typeface="Cambria Math"/>
                            </a:rPr>
                            <m:t>𝑠𝑡𝑜𝑝</m:t>
                          </m:r>
                        </m:sub>
                      </m:sSub>
                      <m:r>
                        <a:rPr lang="en-US" sz="1400" i="1">
                          <a:latin typeface="Cambria Math"/>
                        </a:rPr>
                        <m:t>=</m:t>
                      </m:r>
                      <m:r>
                        <a:rPr lang="fr-FR" sz="1400" i="1">
                          <a:latin typeface="Cambria Math"/>
                        </a:rPr>
                        <m:t>2</m:t>
                      </m:r>
                      <m:r>
                        <a:rPr lang="en-US" sz="1400" i="1">
                          <a:latin typeface="Cambria Math"/>
                        </a:rPr>
                        <m:t>00</m:t>
                      </m:r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400" i="1">
                              <a:latin typeface="Cambria Math"/>
                            </a:rPr>
                            <m:t>ps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400" i="1">
                              <a:latin typeface="Cambria Math"/>
                            </a:rPr>
                            <m:t>RMS</m:t>
                          </m:r>
                        </m:sub>
                      </m:sSub>
                    </m:oMath>
                  </m:oMathPara>
                </a14:m>
                <a:endParaRPr lang="en-US" sz="1400" i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513" y="5193221"/>
                <a:ext cx="1565685" cy="32977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2276641" y="4219084"/>
                <a:ext cx="1608967" cy="329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400" i="1">
                              <a:latin typeface="Cambria Math"/>
                            </a:rPr>
                            <m:t>𝜎</m:t>
                          </m:r>
                        </m:e>
                        <m:sub>
                          <m:r>
                            <a:rPr lang="fr-FR" sz="1400" i="1">
                              <a:latin typeface="Cambria Math"/>
                            </a:rPr>
                            <m:t>𝑠𝑡𝑎𝑟𝑡</m:t>
                          </m:r>
                        </m:sub>
                      </m:sSub>
                      <m:r>
                        <a:rPr lang="en-US" sz="1400" i="1">
                          <a:latin typeface="Cambria Math"/>
                        </a:rPr>
                        <m:t>=</m:t>
                      </m:r>
                      <m:r>
                        <a:rPr lang="fr-FR" sz="1400" i="1">
                          <a:latin typeface="Cambria Math"/>
                        </a:rPr>
                        <m:t>170</m:t>
                      </m:r>
                      <m:sSub>
                        <m:sSubPr>
                          <m:ctrlPr>
                            <a:rPr lang="en-US" sz="1400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400" i="1">
                              <a:latin typeface="Cambria Math"/>
                            </a:rPr>
                            <m:t>ps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fr-FR" sz="1400" i="1">
                              <a:latin typeface="Cambria Math"/>
                            </a:rPr>
                            <m:t>RMS</m:t>
                          </m:r>
                        </m:sub>
                      </m:sSub>
                    </m:oMath>
                  </m:oMathPara>
                </a14:m>
                <a:endParaRPr lang="en-US" sz="1400" i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641" y="4219084"/>
                <a:ext cx="1608967" cy="32977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onnecteur droit 12"/>
          <p:cNvCxnSpPr/>
          <p:nvPr/>
        </p:nvCxnSpPr>
        <p:spPr>
          <a:xfrm>
            <a:off x="114300" y="2723802"/>
            <a:ext cx="8826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114300" y="3661511"/>
            <a:ext cx="8826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114300" y="4591831"/>
            <a:ext cx="8826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114300" y="5681272"/>
            <a:ext cx="88265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260446" y="3011592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0.58 MeV</a:t>
            </a:r>
            <a:endParaRPr lang="en-US" dirty="0"/>
          </a:p>
        </p:txBody>
      </p:sp>
      <p:sp>
        <p:nvSpPr>
          <p:cNvPr id="35" name="ZoneTexte 34"/>
          <p:cNvSpPr txBox="1"/>
          <p:nvPr/>
        </p:nvSpPr>
        <p:spPr>
          <a:xfrm>
            <a:off x="5260446" y="3963837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0.18 MeV</a:t>
            </a:r>
            <a:endParaRPr lang="en-US" dirty="0"/>
          </a:p>
        </p:txBody>
      </p:sp>
      <p:sp>
        <p:nvSpPr>
          <p:cNvPr id="36" name="ZoneTexte 35"/>
          <p:cNvSpPr txBox="1"/>
          <p:nvPr/>
        </p:nvSpPr>
        <p:spPr>
          <a:xfrm>
            <a:off x="5260446" y="4988774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0.15 MeV</a:t>
            </a:r>
            <a:endParaRPr lang="en-US" dirty="0"/>
          </a:p>
        </p:txBody>
      </p:sp>
      <p:sp>
        <p:nvSpPr>
          <p:cNvPr id="37" name="ZoneTexte 36"/>
          <p:cNvSpPr txBox="1"/>
          <p:nvPr/>
        </p:nvSpPr>
        <p:spPr>
          <a:xfrm>
            <a:off x="5260446" y="5839674"/>
            <a:ext cx="109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0.63 MeV</a:t>
            </a:r>
            <a:endParaRPr lang="en-US" dirty="0"/>
          </a:p>
        </p:txBody>
      </p:sp>
      <p:sp>
        <p:nvSpPr>
          <p:cNvPr id="16" name="ZoneTexte 15"/>
          <p:cNvSpPr txBox="1"/>
          <p:nvPr/>
        </p:nvSpPr>
        <p:spPr>
          <a:xfrm>
            <a:off x="8181987" y="299461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9" name="ZoneTexte 38"/>
          <p:cNvSpPr txBox="1"/>
          <p:nvPr/>
        </p:nvSpPr>
        <p:spPr>
          <a:xfrm>
            <a:off x="8181987" y="393429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0" name="ZoneTexte 39"/>
          <p:cNvSpPr txBox="1"/>
          <p:nvPr/>
        </p:nvSpPr>
        <p:spPr>
          <a:xfrm>
            <a:off x="8181987" y="497144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757966" y="5839674"/>
            <a:ext cx="2555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Combined uncertainty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sp>
        <p:nvSpPr>
          <p:cNvPr id="38" name="Ellipse 37"/>
          <p:cNvSpPr/>
          <p:nvPr/>
        </p:nvSpPr>
        <p:spPr>
          <a:xfrm>
            <a:off x="8039320" y="4864698"/>
            <a:ext cx="603050" cy="658293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Ellipse 42"/>
          <p:cNvSpPr/>
          <p:nvPr/>
        </p:nvSpPr>
        <p:spPr>
          <a:xfrm>
            <a:off x="5048662" y="2850132"/>
            <a:ext cx="1555338" cy="6582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Ellipse 43"/>
          <p:cNvSpPr/>
          <p:nvPr/>
        </p:nvSpPr>
        <p:spPr>
          <a:xfrm>
            <a:off x="5048662" y="3819356"/>
            <a:ext cx="1555338" cy="658293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Ellipse 46"/>
          <p:cNvSpPr/>
          <p:nvPr/>
        </p:nvSpPr>
        <p:spPr>
          <a:xfrm>
            <a:off x="5048662" y="4826960"/>
            <a:ext cx="1555338" cy="658293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42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3265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Neutron energy measurement</a:t>
            </a:r>
          </a:p>
          <a:p>
            <a:r>
              <a:rPr lang="en-US" dirty="0" smtClean="0"/>
              <a:t>	by </a:t>
            </a:r>
            <a:r>
              <a:rPr lang="en-US" dirty="0"/>
              <a:t>Time Of Flight (TOF)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187" y="2044700"/>
            <a:ext cx="2880000" cy="287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ZoneTexte 40"/>
          <p:cNvSpPr txBox="1"/>
          <p:nvPr/>
        </p:nvSpPr>
        <p:spPr>
          <a:xfrm>
            <a:off x="248069" y="1612900"/>
            <a:ext cx="41525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Let’s compare what we did with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a full MC simulation :</a:t>
            </a:r>
            <a:endParaRPr lang="en-US" sz="2400" dirty="0"/>
          </a:p>
        </p:txBody>
      </p:sp>
      <p:sp>
        <p:nvSpPr>
          <p:cNvPr id="42" name="ZoneTexte 41"/>
          <p:cNvSpPr txBox="1"/>
          <p:nvPr/>
        </p:nvSpPr>
        <p:spPr>
          <a:xfrm>
            <a:off x="4572000" y="4957592"/>
            <a:ext cx="1512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MC results</a:t>
            </a:r>
            <a:endParaRPr lang="en-US" sz="2400" dirty="0"/>
          </a:p>
        </p:txBody>
      </p:sp>
      <p:sp>
        <p:nvSpPr>
          <p:cNvPr id="2" name="Forme libre 1"/>
          <p:cNvSpPr/>
          <p:nvPr/>
        </p:nvSpPr>
        <p:spPr>
          <a:xfrm>
            <a:off x="6108700" y="3975100"/>
            <a:ext cx="734128" cy="1152297"/>
          </a:xfrm>
          <a:custGeom>
            <a:avLst/>
            <a:gdLst>
              <a:gd name="connsiteX0" fmla="*/ 0 w 734128"/>
              <a:gd name="connsiteY0" fmla="*/ 1130300 h 1152297"/>
              <a:gd name="connsiteX1" fmla="*/ 723900 w 734128"/>
              <a:gd name="connsiteY1" fmla="*/ 1130300 h 1152297"/>
              <a:gd name="connsiteX2" fmla="*/ 431800 w 734128"/>
              <a:gd name="connsiteY2" fmla="*/ 901700 h 1152297"/>
              <a:gd name="connsiteX3" fmla="*/ 520700 w 734128"/>
              <a:gd name="connsiteY3" fmla="*/ 0 h 1152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4128" h="1152297">
                <a:moveTo>
                  <a:pt x="0" y="1130300"/>
                </a:moveTo>
                <a:cubicBezTo>
                  <a:pt x="325966" y="1149350"/>
                  <a:pt x="651933" y="1168400"/>
                  <a:pt x="723900" y="1130300"/>
                </a:cubicBezTo>
                <a:cubicBezTo>
                  <a:pt x="795867" y="1092200"/>
                  <a:pt x="465667" y="1090083"/>
                  <a:pt x="431800" y="901700"/>
                </a:cubicBezTo>
                <a:cubicBezTo>
                  <a:pt x="397933" y="713317"/>
                  <a:pt x="459316" y="356658"/>
                  <a:pt x="520700" y="0"/>
                </a:cubicBezTo>
              </a:path>
            </a:pathLst>
          </a:custGeom>
          <a:noFill/>
          <a:ln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ZoneTexte 44"/>
          <p:cNvSpPr txBox="1"/>
          <p:nvPr/>
        </p:nvSpPr>
        <p:spPr>
          <a:xfrm>
            <a:off x="2714055" y="3482096"/>
            <a:ext cx="18579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Uncertainties</a:t>
            </a:r>
          </a:p>
          <a:p>
            <a:r>
              <a:rPr lang="en-US" sz="2400" dirty="0" smtClean="0"/>
              <a:t>Budget result</a:t>
            </a:r>
            <a:endParaRPr lang="en-US" sz="2400" dirty="0"/>
          </a:p>
        </p:txBody>
      </p:sp>
      <p:sp>
        <p:nvSpPr>
          <p:cNvPr id="3" name="Forme libre 2"/>
          <p:cNvSpPr/>
          <p:nvPr/>
        </p:nvSpPr>
        <p:spPr>
          <a:xfrm>
            <a:off x="4699000" y="3162300"/>
            <a:ext cx="1714500" cy="787400"/>
          </a:xfrm>
          <a:custGeom>
            <a:avLst/>
            <a:gdLst>
              <a:gd name="connsiteX0" fmla="*/ 0 w 1714500"/>
              <a:gd name="connsiteY0" fmla="*/ 787400 h 787400"/>
              <a:gd name="connsiteX1" fmla="*/ 1016000 w 1714500"/>
              <a:gd name="connsiteY1" fmla="*/ 584200 h 787400"/>
              <a:gd name="connsiteX2" fmla="*/ 647700 w 1714500"/>
              <a:gd name="connsiteY2" fmla="*/ 114300 h 787400"/>
              <a:gd name="connsiteX3" fmla="*/ 1714500 w 1714500"/>
              <a:gd name="connsiteY3" fmla="*/ 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500" h="787400">
                <a:moveTo>
                  <a:pt x="0" y="787400"/>
                </a:moveTo>
                <a:cubicBezTo>
                  <a:pt x="454025" y="741891"/>
                  <a:pt x="908050" y="696383"/>
                  <a:pt x="1016000" y="584200"/>
                </a:cubicBezTo>
                <a:cubicBezTo>
                  <a:pt x="1123950" y="472017"/>
                  <a:pt x="531283" y="211667"/>
                  <a:pt x="647700" y="114300"/>
                </a:cubicBezTo>
                <a:cubicBezTo>
                  <a:pt x="764117" y="16933"/>
                  <a:pt x="1239308" y="8466"/>
                  <a:pt x="1714500" y="0"/>
                </a:cubicBezTo>
              </a:path>
            </a:pathLst>
          </a:custGeom>
          <a:noFill/>
          <a:ln>
            <a:tailEnd type="diamon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ZoneTexte 45"/>
          <p:cNvSpPr txBox="1"/>
          <p:nvPr/>
        </p:nvSpPr>
        <p:spPr>
          <a:xfrm>
            <a:off x="248069" y="4634427"/>
            <a:ext cx="73481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Not so bad, in fact!</a:t>
            </a:r>
          </a:p>
          <a:p>
            <a:r>
              <a:rPr lang="en-US" sz="2400" dirty="0" smtClean="0"/>
              <a:t>Moreover, now, we have the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quations of our problem at any energy and we</a:t>
            </a:r>
          </a:p>
          <a:p>
            <a:r>
              <a:rPr lang="en-US" sz="2400" dirty="0" smtClean="0"/>
              <a:t>can play with them in order to OPTIMIZE our experiment!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9871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0" y="0"/>
            <a:ext cx="9144000" cy="1196752"/>
          </a:xfrm>
          <a:prstGeom prst="roundRect">
            <a:avLst/>
          </a:prstGeom>
          <a:gradFill flip="none" rotWithShape="1">
            <a:gsLst>
              <a:gs pos="0">
                <a:srgbClr val="FF3399">
                  <a:alpha val="20000"/>
                </a:srgbClr>
              </a:gs>
              <a:gs pos="25000">
                <a:srgbClr val="FF6633">
                  <a:alpha val="20000"/>
                </a:srgbClr>
              </a:gs>
              <a:gs pos="50000">
                <a:srgbClr val="FFFF00">
                  <a:alpha val="20000"/>
                </a:srgbClr>
              </a:gs>
              <a:gs pos="75000">
                <a:srgbClr val="01A78F">
                  <a:alpha val="20000"/>
                </a:srgbClr>
              </a:gs>
              <a:gs pos="100000">
                <a:srgbClr val="3366FF">
                  <a:alpha val="2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23664" y="44624"/>
            <a:ext cx="53265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3200" b="1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r>
              <a:rPr lang="en-US" dirty="0"/>
              <a:t>Neutron energy measurement</a:t>
            </a:r>
          </a:p>
          <a:p>
            <a:r>
              <a:rPr lang="en-US" dirty="0" smtClean="0"/>
              <a:t>	by </a:t>
            </a:r>
            <a:r>
              <a:rPr lang="en-US" dirty="0"/>
              <a:t>Time Of Flight (TOF)</a:t>
            </a:r>
          </a:p>
        </p:txBody>
      </p:sp>
      <p:sp>
        <p:nvSpPr>
          <p:cNvPr id="108" name="Espace réservé du pied de page 10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instrumentation examples</a:t>
            </a:r>
            <a:endParaRPr lang="en-US"/>
          </a:p>
        </p:txBody>
      </p:sp>
      <p:sp>
        <p:nvSpPr>
          <p:cNvPr id="109" name="Espace réservé du numéro de diapositive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DDB-EDFB-434E-9A38-A8AB5A270F53}" type="slidenum">
              <a:rPr lang="en-US" smtClean="0"/>
              <a:t>9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248069" y="1739900"/>
            <a:ext cx="84339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 instance: what are the result for a complete neutron spectrum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ranging from 5MeV to 40MeV ?</a:t>
            </a:r>
            <a:endParaRPr lang="en-US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000" y="2806700"/>
            <a:ext cx="2880000" cy="2874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6210300" y="3352800"/>
            <a:ext cx="24034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Beware :</a:t>
            </a:r>
          </a:p>
          <a:p>
            <a:r>
              <a:rPr lang="en-US" dirty="0" smtClean="0"/>
              <a:t>Maybe we should</a:t>
            </a:r>
          </a:p>
          <a:p>
            <a:r>
              <a:rPr lang="en-US" dirty="0" smtClean="0"/>
              <a:t>express energy with</a:t>
            </a:r>
          </a:p>
          <a:p>
            <a:r>
              <a:rPr lang="en-US" dirty="0" smtClean="0"/>
              <a:t>relativistic corrections…</a:t>
            </a:r>
            <a:endParaRPr lang="en-US" dirty="0"/>
          </a:p>
        </p:txBody>
      </p:sp>
      <p:sp>
        <p:nvSpPr>
          <p:cNvPr id="3" name="Ellipse 2"/>
          <p:cNvSpPr/>
          <p:nvPr/>
        </p:nvSpPr>
        <p:spPr>
          <a:xfrm>
            <a:off x="5600700" y="3035300"/>
            <a:ext cx="411300" cy="1517829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lipse 9"/>
          <p:cNvSpPr/>
          <p:nvPr/>
        </p:nvSpPr>
        <p:spPr>
          <a:xfrm rot="16200000">
            <a:off x="3370531" y="4508355"/>
            <a:ext cx="411300" cy="88836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ZoneTexte 10"/>
          <p:cNvSpPr txBox="1"/>
          <p:nvPr/>
        </p:nvSpPr>
        <p:spPr>
          <a:xfrm>
            <a:off x="728585" y="4740714"/>
            <a:ext cx="22879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Beware :</a:t>
            </a:r>
          </a:p>
          <a:p>
            <a:r>
              <a:rPr lang="en-US" dirty="0" smtClean="0"/>
              <a:t>Maybe we should</a:t>
            </a:r>
          </a:p>
          <a:p>
            <a:r>
              <a:rPr lang="en-US" dirty="0"/>
              <a:t>h</a:t>
            </a:r>
            <a:r>
              <a:rPr lang="en-US" dirty="0" smtClean="0"/>
              <a:t>ave included variable</a:t>
            </a:r>
          </a:p>
          <a:p>
            <a:r>
              <a:rPr lang="en-US" dirty="0"/>
              <a:t>d</a:t>
            </a:r>
            <a:r>
              <a:rPr lang="en-US" dirty="0" smtClean="0"/>
              <a:t>etection efficiencies</a:t>
            </a:r>
            <a:endParaRPr lang="en-US" dirty="0"/>
          </a:p>
        </p:txBody>
      </p:sp>
      <p:sp>
        <p:nvSpPr>
          <p:cNvPr id="12" name="ZoneTexte 11"/>
          <p:cNvSpPr txBox="1"/>
          <p:nvPr/>
        </p:nvSpPr>
        <p:spPr>
          <a:xfrm>
            <a:off x="5491691" y="5688873"/>
            <a:ext cx="3333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But it’s not far from truth</a:t>
            </a:r>
            <a:endParaRPr lang="en-US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728585" y="3124200"/>
            <a:ext cx="16884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Total</a:t>
            </a:r>
          </a:p>
          <a:p>
            <a:r>
              <a:rPr lang="en-US" b="1" dirty="0" err="1" smtClean="0">
                <a:solidFill>
                  <a:srgbClr val="FF0000"/>
                </a:solidFill>
              </a:rPr>
              <a:t>Interation</a:t>
            </a:r>
            <a:r>
              <a:rPr lang="en-US" b="1" dirty="0" smtClean="0">
                <a:solidFill>
                  <a:srgbClr val="FF0000"/>
                </a:solidFill>
              </a:rPr>
              <a:t> point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Stop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start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239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772</Words>
  <Application>Microsoft Office PowerPoint</Application>
  <PresentationFormat>Affichage à l'écran (4:3)</PresentationFormat>
  <Paragraphs>167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FONTBONNE</dc:creator>
  <cp:lastModifiedBy>Jean-Marc FONTBONNE</cp:lastModifiedBy>
  <cp:revision>39</cp:revision>
  <dcterms:created xsi:type="dcterms:W3CDTF">2015-09-19T12:46:44Z</dcterms:created>
  <dcterms:modified xsi:type="dcterms:W3CDTF">2015-09-29T08:41:24Z</dcterms:modified>
</cp:coreProperties>
</file>