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3" r:id="rId6"/>
    <p:sldId id="276" r:id="rId7"/>
    <p:sldId id="282" r:id="rId8"/>
    <p:sldId id="277" r:id="rId9"/>
    <p:sldId id="270" r:id="rId10"/>
    <p:sldId id="283" r:id="rId11"/>
    <p:sldId id="284" r:id="rId12"/>
    <p:sldId id="285" r:id="rId13"/>
    <p:sldId id="271" r:id="rId14"/>
    <p:sldId id="278" r:id="rId15"/>
    <p:sldId id="279" r:id="rId16"/>
    <p:sldId id="280" r:id="rId17"/>
    <p:sldId id="287" r:id="rId18"/>
    <p:sldId id="272" r:id="rId19"/>
    <p:sldId id="292" r:id="rId20"/>
    <p:sldId id="293" r:id="rId21"/>
    <p:sldId id="286" r:id="rId22"/>
    <p:sldId id="291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2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9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2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5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7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41A9-ACF8-4F1F-8F48-A47B34D5E6D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323528" y="5384800"/>
            <a:ext cx="7690172" cy="736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203200" y="1549400"/>
            <a:ext cx="2008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problem…</a:t>
            </a:r>
            <a:endParaRPr lang="en-US" sz="2400" dirty="0"/>
          </a:p>
        </p:txBody>
      </p:sp>
      <p:sp>
        <p:nvSpPr>
          <p:cNvPr id="14" name="Flèche droite 13"/>
          <p:cNvSpPr/>
          <p:nvPr/>
        </p:nvSpPr>
        <p:spPr>
          <a:xfrm>
            <a:off x="539552" y="3150096"/>
            <a:ext cx="17281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2411760" y="2790056"/>
            <a:ext cx="0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323528" y="2862064"/>
            <a:ext cx="1559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Particles beam</a:t>
            </a:r>
            <a:endParaRPr lang="en-US" dirty="0"/>
          </a:p>
        </p:txBody>
      </p:sp>
      <p:sp>
        <p:nvSpPr>
          <p:cNvPr id="19" name="ZoneTexte 18"/>
          <p:cNvSpPr txBox="1"/>
          <p:nvPr/>
        </p:nvSpPr>
        <p:spPr>
          <a:xfrm>
            <a:off x="1435318" y="2197478"/>
            <a:ext cx="1298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Active </a:t>
            </a:r>
            <a:r>
              <a:rPr lang="en-US" dirty="0" err="1" smtClean="0"/>
              <a:t>taget</a:t>
            </a:r>
            <a:endParaRPr lang="en-US" dirty="0"/>
          </a:p>
        </p:txBody>
      </p:sp>
      <p:sp>
        <p:nvSpPr>
          <p:cNvPr id="20" name="ZoneTexte 19"/>
          <p:cNvSpPr txBox="1"/>
          <p:nvPr/>
        </p:nvSpPr>
        <p:spPr>
          <a:xfrm>
            <a:off x="2784395" y="1516975"/>
            <a:ext cx="1181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Scintillator</a:t>
            </a:r>
            <a:endParaRPr lang="en-US" dirty="0"/>
          </a:p>
        </p:txBody>
      </p:sp>
      <p:cxnSp>
        <p:nvCxnSpPr>
          <p:cNvPr id="21" name="Connecteur droit avec flèche 20"/>
          <p:cNvCxnSpPr/>
          <p:nvPr/>
        </p:nvCxnSpPr>
        <p:spPr>
          <a:xfrm flipV="1">
            <a:off x="2411760" y="2189532"/>
            <a:ext cx="1944216" cy="104186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 rot="19823144">
            <a:off x="2913483" y="2405799"/>
            <a:ext cx="940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neutron</a:t>
            </a:r>
            <a:endParaRPr lang="en-US" dirty="0"/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2425621" y="3258108"/>
            <a:ext cx="951324" cy="232989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e 99"/>
          <p:cNvGrpSpPr/>
          <p:nvPr/>
        </p:nvGrpSpPr>
        <p:grpSpPr>
          <a:xfrm>
            <a:off x="2411760" y="1516975"/>
            <a:ext cx="4128740" cy="1741133"/>
            <a:chOff x="2411760" y="2659975"/>
            <a:chExt cx="4128740" cy="1741133"/>
          </a:xfrm>
        </p:grpSpPr>
        <p:sp>
          <p:nvSpPr>
            <p:cNvPr id="16" name="Rectangle 15"/>
            <p:cNvSpPr/>
            <p:nvPr/>
          </p:nvSpPr>
          <p:spPr>
            <a:xfrm rot="20228632">
              <a:off x="4283968" y="3212976"/>
              <a:ext cx="288032" cy="72008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20228632">
              <a:off x="4531428" y="2972492"/>
              <a:ext cx="927222" cy="72008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50000">
                  <a:srgbClr val="85C2FF"/>
                </a:gs>
                <a:gs pos="100000">
                  <a:schemeClr val="tx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Connecteur droit 30"/>
            <p:cNvCxnSpPr/>
            <p:nvPr/>
          </p:nvCxnSpPr>
          <p:spPr>
            <a:xfrm flipV="1">
              <a:off x="2411760" y="2659975"/>
              <a:ext cx="4128740" cy="17411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 flipV="1">
            <a:off x="2425621" y="3258108"/>
            <a:ext cx="4128740" cy="1741133"/>
            <a:chOff x="2411760" y="2659975"/>
            <a:chExt cx="4128740" cy="1741133"/>
          </a:xfrm>
        </p:grpSpPr>
        <p:sp>
          <p:nvSpPr>
            <p:cNvPr id="40" name="Rectangle 39"/>
            <p:cNvSpPr/>
            <p:nvPr/>
          </p:nvSpPr>
          <p:spPr>
            <a:xfrm rot="20228632">
              <a:off x="4283968" y="3212976"/>
              <a:ext cx="288032" cy="72008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 rot="20228632">
              <a:off x="4531428" y="2972492"/>
              <a:ext cx="927222" cy="72008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50000">
                  <a:srgbClr val="85C2FF"/>
                </a:gs>
                <a:gs pos="100000">
                  <a:schemeClr val="tx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Connecteur droit 41"/>
            <p:cNvCxnSpPr/>
            <p:nvPr/>
          </p:nvCxnSpPr>
          <p:spPr>
            <a:xfrm flipV="1">
              <a:off x="2411760" y="2659975"/>
              <a:ext cx="4128740" cy="17411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e 43"/>
          <p:cNvGrpSpPr/>
          <p:nvPr/>
        </p:nvGrpSpPr>
        <p:grpSpPr>
          <a:xfrm rot="1251198">
            <a:off x="2391228" y="3521168"/>
            <a:ext cx="2076537" cy="245963"/>
            <a:chOff x="977900" y="2692319"/>
            <a:chExt cx="7023100" cy="1473363"/>
          </a:xfrm>
        </p:grpSpPr>
        <p:sp>
          <p:nvSpPr>
            <p:cNvPr id="45" name="Forme libre 44"/>
            <p:cNvSpPr/>
            <p:nvPr/>
          </p:nvSpPr>
          <p:spPr>
            <a:xfrm>
              <a:off x="977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orme libre 45"/>
            <p:cNvSpPr/>
            <p:nvPr/>
          </p:nvSpPr>
          <p:spPr>
            <a:xfrm rot="10800000">
              <a:off x="1663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orme libre 46"/>
            <p:cNvSpPr/>
            <p:nvPr/>
          </p:nvSpPr>
          <p:spPr>
            <a:xfrm>
              <a:off x="2374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orme libre 47"/>
            <p:cNvSpPr/>
            <p:nvPr/>
          </p:nvSpPr>
          <p:spPr>
            <a:xfrm rot="10800000">
              <a:off x="3060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orme libre 48"/>
            <p:cNvSpPr/>
            <p:nvPr/>
          </p:nvSpPr>
          <p:spPr>
            <a:xfrm>
              <a:off x="3771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orme libre 49"/>
            <p:cNvSpPr/>
            <p:nvPr/>
          </p:nvSpPr>
          <p:spPr>
            <a:xfrm rot="10800000">
              <a:off x="4457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orme libre 50"/>
            <p:cNvSpPr/>
            <p:nvPr/>
          </p:nvSpPr>
          <p:spPr>
            <a:xfrm>
              <a:off x="51562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orme libre 51"/>
            <p:cNvSpPr/>
            <p:nvPr/>
          </p:nvSpPr>
          <p:spPr>
            <a:xfrm rot="10800000">
              <a:off x="58420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Connecteur droit avec flèche 52"/>
            <p:cNvCxnSpPr/>
            <p:nvPr/>
          </p:nvCxnSpPr>
          <p:spPr>
            <a:xfrm>
              <a:off x="6540500" y="3403601"/>
              <a:ext cx="1460500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ZoneTexte 53"/>
          <p:cNvSpPr txBox="1"/>
          <p:nvPr/>
        </p:nvSpPr>
        <p:spPr>
          <a:xfrm>
            <a:off x="3826443" y="3169046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anose="05050102010706020507" pitchFamily="18" charset="2"/>
              </a:rPr>
              <a:t>g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56" name="ZoneTexte 55"/>
          <p:cNvSpPr txBox="1"/>
          <p:nvPr/>
        </p:nvSpPr>
        <p:spPr>
          <a:xfrm rot="4080368">
            <a:off x="2614747" y="4331821"/>
            <a:ext cx="940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neutron</a:t>
            </a:r>
            <a:endParaRPr lang="en-US" dirty="0"/>
          </a:p>
        </p:txBody>
      </p:sp>
      <p:grpSp>
        <p:nvGrpSpPr>
          <p:cNvPr id="58" name="Groupe 57"/>
          <p:cNvGrpSpPr/>
          <p:nvPr/>
        </p:nvGrpSpPr>
        <p:grpSpPr>
          <a:xfrm rot="14880015">
            <a:off x="3865958" y="4764505"/>
            <a:ext cx="2076537" cy="245963"/>
            <a:chOff x="977900" y="2692319"/>
            <a:chExt cx="7023100" cy="1473363"/>
          </a:xfrm>
        </p:grpSpPr>
        <p:sp>
          <p:nvSpPr>
            <p:cNvPr id="59" name="Forme libre 58"/>
            <p:cNvSpPr/>
            <p:nvPr/>
          </p:nvSpPr>
          <p:spPr>
            <a:xfrm>
              <a:off x="977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orme libre 59"/>
            <p:cNvSpPr/>
            <p:nvPr/>
          </p:nvSpPr>
          <p:spPr>
            <a:xfrm rot="10800000">
              <a:off x="1663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orme libre 60"/>
            <p:cNvSpPr/>
            <p:nvPr/>
          </p:nvSpPr>
          <p:spPr>
            <a:xfrm>
              <a:off x="2374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orme libre 61"/>
            <p:cNvSpPr/>
            <p:nvPr/>
          </p:nvSpPr>
          <p:spPr>
            <a:xfrm rot="10800000">
              <a:off x="3060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orme libre 62"/>
            <p:cNvSpPr/>
            <p:nvPr/>
          </p:nvSpPr>
          <p:spPr>
            <a:xfrm>
              <a:off x="3771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orme libre 63"/>
            <p:cNvSpPr/>
            <p:nvPr/>
          </p:nvSpPr>
          <p:spPr>
            <a:xfrm rot="10800000">
              <a:off x="4457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orme libre 64"/>
            <p:cNvSpPr/>
            <p:nvPr/>
          </p:nvSpPr>
          <p:spPr>
            <a:xfrm>
              <a:off x="51562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orme libre 65"/>
            <p:cNvSpPr/>
            <p:nvPr/>
          </p:nvSpPr>
          <p:spPr>
            <a:xfrm rot="10800000">
              <a:off x="58420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Connecteur droit avec flèche 66"/>
            <p:cNvCxnSpPr/>
            <p:nvPr/>
          </p:nvCxnSpPr>
          <p:spPr>
            <a:xfrm>
              <a:off x="6540500" y="3403601"/>
              <a:ext cx="14605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Connecteur droit avec flèche 104"/>
          <p:cNvCxnSpPr/>
          <p:nvPr/>
        </p:nvCxnSpPr>
        <p:spPr>
          <a:xfrm flipV="1">
            <a:off x="3496088" y="5424588"/>
            <a:ext cx="0" cy="569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avec flèche 106"/>
          <p:cNvCxnSpPr/>
          <p:nvPr/>
        </p:nvCxnSpPr>
        <p:spPr>
          <a:xfrm>
            <a:off x="3397729" y="5896224"/>
            <a:ext cx="28125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09"/>
          <p:cNvSpPr txBox="1"/>
          <p:nvPr/>
        </p:nvSpPr>
        <p:spPr>
          <a:xfrm>
            <a:off x="2297631" y="5588000"/>
            <a:ext cx="1105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activation</a:t>
            </a:r>
            <a:endParaRPr lang="en-US" dirty="0"/>
          </a:p>
        </p:txBody>
      </p:sp>
      <p:sp>
        <p:nvSpPr>
          <p:cNvPr id="73" name="ZoneTexte 72"/>
          <p:cNvSpPr txBox="1"/>
          <p:nvPr/>
        </p:nvSpPr>
        <p:spPr>
          <a:xfrm>
            <a:off x="5434813" y="5513246"/>
            <a:ext cx="72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decay</a:t>
            </a:r>
            <a:endParaRPr lang="en-US" dirty="0"/>
          </a:p>
        </p:txBody>
      </p:sp>
      <p:sp>
        <p:nvSpPr>
          <p:cNvPr id="74" name="ZoneTexte 73"/>
          <p:cNvSpPr txBox="1"/>
          <p:nvPr/>
        </p:nvSpPr>
        <p:spPr>
          <a:xfrm>
            <a:off x="6210300" y="572364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1" name="ZoneTexte 110"/>
          <p:cNvSpPr txBox="1"/>
          <p:nvPr/>
        </p:nvSpPr>
        <p:spPr>
          <a:xfrm>
            <a:off x="330176" y="5410030"/>
            <a:ext cx="146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Concrete wall</a:t>
            </a:r>
            <a:endParaRPr lang="en-US" dirty="0"/>
          </a:p>
        </p:txBody>
      </p:sp>
      <p:cxnSp>
        <p:nvCxnSpPr>
          <p:cNvPr id="113" name="Connecteur droit avec flèche 112"/>
          <p:cNvCxnSpPr/>
          <p:nvPr/>
        </p:nvCxnSpPr>
        <p:spPr>
          <a:xfrm flipV="1">
            <a:off x="6210300" y="2382144"/>
            <a:ext cx="0" cy="1447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/>
          <p:nvPr/>
        </p:nvCxnSpPr>
        <p:spPr>
          <a:xfrm>
            <a:off x="6163089" y="3726160"/>
            <a:ext cx="25237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6210300" y="3231396"/>
            <a:ext cx="2349500" cy="4947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orme libre 116"/>
          <p:cNvSpPr/>
          <p:nvPr/>
        </p:nvSpPr>
        <p:spPr>
          <a:xfrm>
            <a:off x="6604000" y="2222494"/>
            <a:ext cx="215900" cy="1003306"/>
          </a:xfrm>
          <a:custGeom>
            <a:avLst/>
            <a:gdLst>
              <a:gd name="connsiteX0" fmla="*/ 0 w 215900"/>
              <a:gd name="connsiteY0" fmla="*/ 990606 h 1003306"/>
              <a:gd name="connsiteX1" fmla="*/ 76200 w 215900"/>
              <a:gd name="connsiteY1" fmla="*/ 6 h 1003306"/>
              <a:gd name="connsiteX2" fmla="*/ 215900 w 215900"/>
              <a:gd name="connsiteY2" fmla="*/ 1003306 h 100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900" h="1003306">
                <a:moveTo>
                  <a:pt x="0" y="990606"/>
                </a:moveTo>
                <a:cubicBezTo>
                  <a:pt x="20108" y="494247"/>
                  <a:pt x="40217" y="-2111"/>
                  <a:pt x="76200" y="6"/>
                </a:cubicBezTo>
                <a:cubicBezTo>
                  <a:pt x="112183" y="2123"/>
                  <a:pt x="164041" y="502714"/>
                  <a:pt x="215900" y="1003306"/>
                </a:cubicBezTo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orme libre 117"/>
          <p:cNvSpPr/>
          <p:nvPr/>
        </p:nvSpPr>
        <p:spPr>
          <a:xfrm>
            <a:off x="6819900" y="2574504"/>
            <a:ext cx="1574800" cy="663996"/>
          </a:xfrm>
          <a:custGeom>
            <a:avLst/>
            <a:gdLst>
              <a:gd name="connsiteX0" fmla="*/ 0 w 1574800"/>
              <a:gd name="connsiteY0" fmla="*/ 587796 h 663996"/>
              <a:gd name="connsiteX1" fmla="*/ 152400 w 1574800"/>
              <a:gd name="connsiteY1" fmla="*/ 409996 h 663996"/>
              <a:gd name="connsiteX2" fmla="*/ 330200 w 1574800"/>
              <a:gd name="connsiteY2" fmla="*/ 3596 h 663996"/>
              <a:gd name="connsiteX3" fmla="*/ 596900 w 1574800"/>
              <a:gd name="connsiteY3" fmla="*/ 206796 h 663996"/>
              <a:gd name="connsiteX4" fmla="*/ 952500 w 1574800"/>
              <a:gd name="connsiteY4" fmla="*/ 130596 h 663996"/>
              <a:gd name="connsiteX5" fmla="*/ 1270000 w 1574800"/>
              <a:gd name="connsiteY5" fmla="*/ 549696 h 663996"/>
              <a:gd name="connsiteX6" fmla="*/ 1574800 w 1574800"/>
              <a:gd name="connsiteY6" fmla="*/ 663996 h 663996"/>
              <a:gd name="connsiteX0" fmla="*/ 0 w 1574800"/>
              <a:gd name="connsiteY0" fmla="*/ 651296 h 663996"/>
              <a:gd name="connsiteX1" fmla="*/ 152400 w 1574800"/>
              <a:gd name="connsiteY1" fmla="*/ 409996 h 663996"/>
              <a:gd name="connsiteX2" fmla="*/ 330200 w 1574800"/>
              <a:gd name="connsiteY2" fmla="*/ 3596 h 663996"/>
              <a:gd name="connsiteX3" fmla="*/ 596900 w 1574800"/>
              <a:gd name="connsiteY3" fmla="*/ 206796 h 663996"/>
              <a:gd name="connsiteX4" fmla="*/ 952500 w 1574800"/>
              <a:gd name="connsiteY4" fmla="*/ 130596 h 663996"/>
              <a:gd name="connsiteX5" fmla="*/ 1270000 w 1574800"/>
              <a:gd name="connsiteY5" fmla="*/ 549696 h 663996"/>
              <a:gd name="connsiteX6" fmla="*/ 1574800 w 1574800"/>
              <a:gd name="connsiteY6" fmla="*/ 663996 h 663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4800" h="663996">
                <a:moveTo>
                  <a:pt x="0" y="651296"/>
                </a:moveTo>
                <a:cubicBezTo>
                  <a:pt x="48683" y="611079"/>
                  <a:pt x="97367" y="517946"/>
                  <a:pt x="152400" y="409996"/>
                </a:cubicBezTo>
                <a:cubicBezTo>
                  <a:pt x="207433" y="302046"/>
                  <a:pt x="256117" y="37463"/>
                  <a:pt x="330200" y="3596"/>
                </a:cubicBezTo>
                <a:cubicBezTo>
                  <a:pt x="404283" y="-30271"/>
                  <a:pt x="493183" y="185629"/>
                  <a:pt x="596900" y="206796"/>
                </a:cubicBezTo>
                <a:cubicBezTo>
                  <a:pt x="700617" y="227963"/>
                  <a:pt x="840317" y="73446"/>
                  <a:pt x="952500" y="130596"/>
                </a:cubicBezTo>
                <a:cubicBezTo>
                  <a:pt x="1064683" y="187746"/>
                  <a:pt x="1166283" y="460796"/>
                  <a:pt x="1270000" y="549696"/>
                </a:cubicBezTo>
                <a:cubicBezTo>
                  <a:pt x="1373717" y="638596"/>
                  <a:pt x="1474258" y="651296"/>
                  <a:pt x="1574800" y="663996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ZoneTexte 82"/>
          <p:cNvSpPr txBox="1"/>
          <p:nvPr/>
        </p:nvSpPr>
        <p:spPr>
          <a:xfrm>
            <a:off x="6830865" y="3276776"/>
            <a:ext cx="1131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activation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6540500" y="1893850"/>
            <a:ext cx="1045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Prompt 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6968157" y="2841078"/>
            <a:ext cx="1044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neutrons</a:t>
            </a:r>
            <a:endParaRPr lang="en-US" b="1" dirty="0">
              <a:solidFill>
                <a:schemeClr val="bg1"/>
              </a:solidFill>
              <a:latin typeface="Symbol" panose="05050102010706020507" pitchFamily="18" charset="2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7607300" y="3794391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TOF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1226059" y="709687"/>
            <a:ext cx="6788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to be sure an event we recorded is a n, not a </a:t>
            </a:r>
            <a:r>
              <a:rPr lang="en-US" sz="2400" dirty="0" smtClean="0">
                <a:latin typeface="Symbol" panose="05050102010706020507" pitchFamily="18" charset="2"/>
              </a:rPr>
              <a:t>g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740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10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609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Pulse shape discrimination using various gates :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89050" y="2207567"/>
            <a:ext cx="510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</a:t>
            </a:r>
            <a:r>
              <a:rPr lang="en-US" sz="2400" dirty="0"/>
              <a:t>define </a:t>
            </a:r>
            <a:r>
              <a:rPr lang="en-US" sz="2400" dirty="0" smtClean="0"/>
              <a:t>the measurement uncertainty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173250" y="2724838"/>
                <a:ext cx="6573750" cy="872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or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𝛾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𝐵𝐿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or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𝛾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𝐵𝐿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250" y="2724838"/>
                <a:ext cx="6573750" cy="8720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4555" y="4464564"/>
                <a:ext cx="8011140" cy="11567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𝑝𝑢𝑙𝑠𝑒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∙</m:t>
                                      </m:r>
                                      <m:nary>
                                        <m:naryPr>
                                          <m:chr m:val="∑"/>
                                          <m:limLoc m:val="undOvr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∙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𝑁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∙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1∙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/>
                                            </a:rPr>
                                            <m:t>or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𝛾</m:t>
                                          </m:r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</m:e>
                                      </m:nary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∙</m:t>
                                      </m:r>
                                      <m:nary>
                                        <m:naryPr>
                                          <m:chr m:val="∑"/>
                                          <m:limLoc m:val="undOvr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∙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𝑁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∙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1∙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/>
                                            </a:rPr>
                                            <m:t>or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𝛾</m:t>
                                          </m:r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</m:e>
                                      </m:nary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nary>
                                                <m:naryPr>
                                                  <m:chr m:val="∑"/>
                                                  <m:limLoc m:val="undOvr"/>
                                                  <m:subHide m:val="on"/>
                                                  <m:supHide m:val="on"/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naryPr>
                                                <m:sub/>
                                                <m:sup/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𝑡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∙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𝑁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∙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𝑉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1∙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>
                                                      <a:latin typeface="Cambria Math"/>
                                                    </a:rPr>
                                                    <m:t>or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𝛾</m:t>
                                                  </m:r>
                                                  <m:d>
                                                    <m:dPr>
                                                      <m:begChr m:val="["/>
                                                      <m:endChr m:val="]"/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</m:nary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∙</m:t>
                          </m:r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</a:rPr>
                            <m:t>∙</m:t>
                          </m:r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or</m:t>
                          </m:r>
                          <m:r>
                            <a:rPr lang="en-US" i="1">
                              <a:latin typeface="Cambria Math"/>
                            </a:rPr>
                            <m:t>𝛾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∙</m:t>
                          </m:r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55" y="4464564"/>
                <a:ext cx="8011140" cy="11567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oneTexte 12"/>
          <p:cNvSpPr txBox="1"/>
          <p:nvPr/>
        </p:nvSpPr>
        <p:spPr>
          <a:xfrm>
            <a:off x="7031529" y="3751325"/>
            <a:ext cx="1942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Excess noise factor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4888847" y="4120657"/>
            <a:ext cx="251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 count at index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5" name="ZoneTexte 14"/>
          <p:cNvSpPr txBox="1"/>
          <p:nvPr/>
        </p:nvSpPr>
        <p:spPr>
          <a:xfrm>
            <a:off x="4973690" y="5928722"/>
            <a:ext cx="234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charge for 1PE</a:t>
            </a:r>
            <a:endParaRPr lang="en-US" dirty="0"/>
          </a:p>
        </p:txBody>
      </p:sp>
      <p:sp>
        <p:nvSpPr>
          <p:cNvPr id="16" name="Accolade ouvrante 15"/>
          <p:cNvSpPr/>
          <p:nvPr/>
        </p:nvSpPr>
        <p:spPr>
          <a:xfrm rot="5400000">
            <a:off x="7467848" y="4395967"/>
            <a:ext cx="279401" cy="1019014"/>
          </a:xfrm>
          <a:prstGeom prst="leftBrac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8240795" y="4254500"/>
            <a:ext cx="220528" cy="673100"/>
          </a:xfrm>
          <a:custGeom>
            <a:avLst/>
            <a:gdLst>
              <a:gd name="connsiteX0" fmla="*/ 128505 w 220528"/>
              <a:gd name="connsiteY0" fmla="*/ 0 h 673100"/>
              <a:gd name="connsiteX1" fmla="*/ 1505 w 220528"/>
              <a:gd name="connsiteY1" fmla="*/ 254000 h 673100"/>
              <a:gd name="connsiteX2" fmla="*/ 204705 w 220528"/>
              <a:gd name="connsiteY2" fmla="*/ 419100 h 673100"/>
              <a:gd name="connsiteX3" fmla="*/ 192005 w 220528"/>
              <a:gd name="connsiteY3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528" h="673100">
                <a:moveTo>
                  <a:pt x="128505" y="0"/>
                </a:moveTo>
                <a:cubicBezTo>
                  <a:pt x="58655" y="92075"/>
                  <a:pt x="-11195" y="184150"/>
                  <a:pt x="1505" y="254000"/>
                </a:cubicBezTo>
                <a:cubicBezTo>
                  <a:pt x="14205" y="323850"/>
                  <a:pt x="172955" y="349250"/>
                  <a:pt x="204705" y="419100"/>
                </a:cubicBezTo>
                <a:cubicBezTo>
                  <a:pt x="236455" y="488950"/>
                  <a:pt x="214230" y="581025"/>
                  <a:pt x="192005" y="67310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rme libre 3"/>
          <p:cNvSpPr/>
          <p:nvPr/>
        </p:nvSpPr>
        <p:spPr>
          <a:xfrm>
            <a:off x="6870700" y="4286467"/>
            <a:ext cx="850096" cy="463333"/>
          </a:xfrm>
          <a:custGeom>
            <a:avLst/>
            <a:gdLst>
              <a:gd name="connsiteX0" fmla="*/ 723900 w 850096"/>
              <a:gd name="connsiteY0" fmla="*/ 463333 h 463333"/>
              <a:gd name="connsiteX1" fmla="*/ 838200 w 850096"/>
              <a:gd name="connsiteY1" fmla="*/ 234733 h 463333"/>
              <a:gd name="connsiteX2" fmla="*/ 469900 w 850096"/>
              <a:gd name="connsiteY2" fmla="*/ 399833 h 463333"/>
              <a:gd name="connsiteX3" fmla="*/ 317500 w 850096"/>
              <a:gd name="connsiteY3" fmla="*/ 31533 h 463333"/>
              <a:gd name="connsiteX4" fmla="*/ 0 w 850096"/>
              <a:gd name="connsiteY4" fmla="*/ 44233 h 46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096" h="463333">
                <a:moveTo>
                  <a:pt x="723900" y="463333"/>
                </a:moveTo>
                <a:cubicBezTo>
                  <a:pt x="802216" y="354324"/>
                  <a:pt x="880533" y="245316"/>
                  <a:pt x="838200" y="234733"/>
                </a:cubicBezTo>
                <a:cubicBezTo>
                  <a:pt x="795867" y="224150"/>
                  <a:pt x="556683" y="433700"/>
                  <a:pt x="469900" y="399833"/>
                </a:cubicBezTo>
                <a:cubicBezTo>
                  <a:pt x="383117" y="365966"/>
                  <a:pt x="395817" y="90800"/>
                  <a:pt x="317500" y="31533"/>
                </a:cubicBezTo>
                <a:cubicBezTo>
                  <a:pt x="239183" y="-27734"/>
                  <a:pt x="119591" y="8249"/>
                  <a:pt x="0" y="442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rme libre 5"/>
          <p:cNvSpPr/>
          <p:nvPr/>
        </p:nvSpPr>
        <p:spPr>
          <a:xfrm>
            <a:off x="6341730" y="5410200"/>
            <a:ext cx="390734" cy="419100"/>
          </a:xfrm>
          <a:custGeom>
            <a:avLst/>
            <a:gdLst>
              <a:gd name="connsiteX0" fmla="*/ 147970 w 390734"/>
              <a:gd name="connsiteY0" fmla="*/ 419100 h 419100"/>
              <a:gd name="connsiteX1" fmla="*/ 8270 w 390734"/>
              <a:gd name="connsiteY1" fmla="*/ 152400 h 419100"/>
              <a:gd name="connsiteX2" fmla="*/ 363870 w 390734"/>
              <a:gd name="connsiteY2" fmla="*/ 203200 h 419100"/>
              <a:gd name="connsiteX3" fmla="*/ 338470 w 390734"/>
              <a:gd name="connsiteY3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734" h="419100">
                <a:moveTo>
                  <a:pt x="147970" y="419100"/>
                </a:moveTo>
                <a:cubicBezTo>
                  <a:pt x="60128" y="303741"/>
                  <a:pt x="-27713" y="188383"/>
                  <a:pt x="8270" y="152400"/>
                </a:cubicBezTo>
                <a:cubicBezTo>
                  <a:pt x="44253" y="116417"/>
                  <a:pt x="308837" y="228600"/>
                  <a:pt x="363870" y="203200"/>
                </a:cubicBezTo>
                <a:cubicBezTo>
                  <a:pt x="418903" y="177800"/>
                  <a:pt x="378686" y="88900"/>
                  <a:pt x="33847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ZoneTexte 19"/>
          <p:cNvSpPr txBox="1"/>
          <p:nvPr/>
        </p:nvSpPr>
        <p:spPr>
          <a:xfrm>
            <a:off x="14447" y="3751325"/>
            <a:ext cx="4959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Remember </a:t>
            </a:r>
            <a:r>
              <a:rPr lang="en-US" sz="2400" dirty="0" err="1" smtClean="0"/>
              <a:t>ni</a:t>
            </a:r>
            <a:r>
              <a:rPr lang="en-US" sz="2400" dirty="0" smtClean="0"/>
              <a:t> &amp; BL are null on average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878911" y="2207567"/>
                <a:ext cx="1170577" cy="497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𝑝𝑢𝑙𝑠𝑒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911" y="2207567"/>
                <a:ext cx="1170577" cy="497637"/>
              </a:xfrm>
              <a:prstGeom prst="rect">
                <a:avLst/>
              </a:prstGeom>
              <a:blipFill rotWithShape="1">
                <a:blip r:embed="rId4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92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11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609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Pulse shape discrimination using various gates :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89050" y="2207567"/>
            <a:ext cx="510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</a:t>
            </a:r>
            <a:r>
              <a:rPr lang="en-US" sz="2400" dirty="0"/>
              <a:t>define </a:t>
            </a:r>
            <a:r>
              <a:rPr lang="en-US" sz="2400" dirty="0" smtClean="0"/>
              <a:t>the measurement uncertainty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173250" y="2724838"/>
                <a:ext cx="6573750" cy="872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or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𝛾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𝐵𝐿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or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𝛾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𝐵𝐿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250" y="2724838"/>
                <a:ext cx="6573750" cy="8720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4555" y="4464564"/>
                <a:ext cx="8011140" cy="8423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/>
                                </a:rPr>
                                <m:t>𝑛𝑜𝑖𝑠𝑒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∙</m:t>
                                      </m:r>
                                      <m:nary>
                                        <m:naryPr>
                                          <m:chr m:val="∑"/>
                                          <m:limLoc m:val="undOvr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∙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𝑁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∙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1∙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/>
                                            </a:rPr>
                                            <m:t>or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𝛾</m:t>
                                          </m:r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</m:e>
                                      </m:nary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∙</m:t>
                                      </m:r>
                                      <m:nary>
                                        <m:naryPr>
                                          <m:chr m:val="∑"/>
                                          <m:limLoc m:val="undOvr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∙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𝑁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∙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1∙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/>
                                            </a:rPr>
                                            <m:t>or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𝛾</m:t>
                                          </m:r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</m:e>
                                      </m:nary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nary>
                                                <m:naryPr>
                                                  <m:chr m:val="∑"/>
                                                  <m:limLoc m:val="undOvr"/>
                                                  <m:subHide m:val="on"/>
                                                  <m:supHide m:val="on"/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naryPr>
                                                <m:sub/>
                                                <m:sup/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𝑡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∙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𝑁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∙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𝑉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1∙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>
                                                      <a:latin typeface="Cambria Math"/>
                                                    </a:rPr>
                                                    <m:t>or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𝛾</m:t>
                                                  </m:r>
                                                  <m:d>
                                                    <m:dPr>
                                                      <m:begChr m:val="["/>
                                                      <m:endChr m:val="]"/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</m:nary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𝑅𝑀𝑆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fr-F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55" y="4464564"/>
                <a:ext cx="8011140" cy="8423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rme libre 2"/>
          <p:cNvSpPr/>
          <p:nvPr/>
        </p:nvSpPr>
        <p:spPr>
          <a:xfrm>
            <a:off x="7636736" y="3982157"/>
            <a:ext cx="220528" cy="673100"/>
          </a:xfrm>
          <a:custGeom>
            <a:avLst/>
            <a:gdLst>
              <a:gd name="connsiteX0" fmla="*/ 128505 w 220528"/>
              <a:gd name="connsiteY0" fmla="*/ 0 h 673100"/>
              <a:gd name="connsiteX1" fmla="*/ 1505 w 220528"/>
              <a:gd name="connsiteY1" fmla="*/ 254000 h 673100"/>
              <a:gd name="connsiteX2" fmla="*/ 204705 w 220528"/>
              <a:gd name="connsiteY2" fmla="*/ 419100 h 673100"/>
              <a:gd name="connsiteX3" fmla="*/ 192005 w 220528"/>
              <a:gd name="connsiteY3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528" h="673100">
                <a:moveTo>
                  <a:pt x="128505" y="0"/>
                </a:moveTo>
                <a:cubicBezTo>
                  <a:pt x="58655" y="92075"/>
                  <a:pt x="-11195" y="184150"/>
                  <a:pt x="1505" y="254000"/>
                </a:cubicBezTo>
                <a:cubicBezTo>
                  <a:pt x="14205" y="323850"/>
                  <a:pt x="172955" y="349250"/>
                  <a:pt x="204705" y="419100"/>
                </a:cubicBezTo>
                <a:cubicBezTo>
                  <a:pt x="236455" y="488950"/>
                  <a:pt x="214230" y="581025"/>
                  <a:pt x="192005" y="67310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ZoneTexte 19"/>
          <p:cNvSpPr txBox="1"/>
          <p:nvPr/>
        </p:nvSpPr>
        <p:spPr>
          <a:xfrm>
            <a:off x="14447" y="3751325"/>
            <a:ext cx="4959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Remember </a:t>
            </a:r>
            <a:r>
              <a:rPr lang="en-US" sz="2400" dirty="0" err="1" smtClean="0"/>
              <a:t>ni</a:t>
            </a:r>
            <a:r>
              <a:rPr lang="en-US" sz="2400" dirty="0" smtClean="0"/>
              <a:t> &amp; BL are null on average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868967" y="2200151"/>
                <a:ext cx="11625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𝑛𝑜𝑖𝑠𝑒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967" y="2200151"/>
                <a:ext cx="1162562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6869452" y="3612825"/>
            <a:ext cx="1755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Electronics 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26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37424" y="4459421"/>
                <a:ext cx="7960475" cy="7764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𝑏𝑎𝑠𝑒𝑙𝑖𝑛𝑒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en-US" i="1">
                                      <a:latin typeface="Cambria Math"/>
                                    </a:rPr>
                                    <m:t>∙</m:t>
                                  </m:r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/>
                                        </a:rPr>
                                        <m:t>or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𝛾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e>
                                  </m:nary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en-US" i="1">
                                      <a:latin typeface="Cambria Math"/>
                                    </a:rPr>
                                    <m:t>∙</m:t>
                                  </m:r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/>
                                        </a:rPr>
                                        <m:t>or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𝛾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e>
                                  </m:nary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nary>
                                            <m:naryPr>
                                              <m:chr m:val="∑"/>
                                              <m:limLoc m:val="undOvr"/>
                                              <m:subHide m:val="on"/>
                                              <m:supHide m:val="on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/>
                                            <m:sup/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∙</m:t>
                                              </m:r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𝑁</m:t>
                                              </m:r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∙</m:t>
                                              </m:r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1∙</m:t>
                                              </m:r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𝑛</m:t>
                                              </m:r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>
                                                  <a:latin typeface="Cambria Math"/>
                                                </a:rPr>
                                                <m:t>or</m:t>
                                              </m:r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𝛾</m:t>
                                              </m:r>
                                              <m:d>
                                                <m:dPr>
                                                  <m:begChr m:val="["/>
                                                  <m:endChr m:val="]"/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</m:d>
                                            </m:e>
                                          </m:nary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𝐵𝐿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24" y="4459421"/>
                <a:ext cx="7960475" cy="7764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12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609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Pulse shape discrimination using various gates :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89050" y="2207567"/>
            <a:ext cx="510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</a:t>
            </a:r>
            <a:r>
              <a:rPr lang="en-US" sz="2400" dirty="0"/>
              <a:t>define </a:t>
            </a:r>
            <a:r>
              <a:rPr lang="en-US" sz="2400" dirty="0" smtClean="0"/>
              <a:t>the measurement uncertainty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173250" y="2724838"/>
                <a:ext cx="6573750" cy="872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or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𝛾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𝐵𝐿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or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𝛾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𝐵𝐿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250" y="2724838"/>
                <a:ext cx="6573750" cy="8720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ZoneTexte 19"/>
          <p:cNvSpPr txBox="1"/>
          <p:nvPr/>
        </p:nvSpPr>
        <p:spPr>
          <a:xfrm>
            <a:off x="14447" y="3751325"/>
            <a:ext cx="4959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Remember </a:t>
            </a:r>
            <a:r>
              <a:rPr lang="en-US" sz="2400" dirty="0" err="1" smtClean="0"/>
              <a:t>ni</a:t>
            </a:r>
            <a:r>
              <a:rPr lang="en-US" sz="2400" dirty="0" smtClean="0"/>
              <a:t> &amp; BL are null on average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868967" y="2200151"/>
                <a:ext cx="15056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/>
                                </a:rPr>
                                <m:t>𝑏𝑎𝑠𝑒𝑙𝑖𝑛𝑒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967" y="2200151"/>
                <a:ext cx="1505605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1036271" y="5676900"/>
            <a:ext cx="6847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 variance :we assume constant baseline related to slow varying</a:t>
            </a:r>
          </a:p>
          <a:p>
            <a:r>
              <a:rPr lang="en-US" dirty="0" smtClean="0"/>
              <a:t>Sinus baseline of BL amplitude (2 x BL </a:t>
            </a:r>
            <a:r>
              <a:rPr lang="en-US" dirty="0" err="1" smtClean="0"/>
              <a:t>pk</a:t>
            </a:r>
            <a:r>
              <a:rPr lang="en-US" dirty="0" smtClean="0"/>
              <a:t> to </a:t>
            </a:r>
            <a:r>
              <a:rPr lang="en-US" dirty="0" err="1" smtClean="0"/>
              <a:t>pk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Accolade ouvrante 15"/>
          <p:cNvSpPr/>
          <p:nvPr/>
        </p:nvSpPr>
        <p:spPr>
          <a:xfrm rot="16200000">
            <a:off x="7948692" y="4866045"/>
            <a:ext cx="279401" cy="1019014"/>
          </a:xfrm>
          <a:prstGeom prst="leftBrac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7917180" y="5524500"/>
            <a:ext cx="816573" cy="634185"/>
          </a:xfrm>
          <a:custGeom>
            <a:avLst/>
            <a:gdLst>
              <a:gd name="connsiteX0" fmla="*/ 182880 w 816573"/>
              <a:gd name="connsiteY0" fmla="*/ 0 h 634185"/>
              <a:gd name="connsiteX1" fmla="*/ 160020 w 816573"/>
              <a:gd name="connsiteY1" fmla="*/ 236220 h 634185"/>
              <a:gd name="connsiteX2" fmla="*/ 571500 w 816573"/>
              <a:gd name="connsiteY2" fmla="*/ 632460 h 634185"/>
              <a:gd name="connsiteX3" fmla="*/ 792480 w 816573"/>
              <a:gd name="connsiteY3" fmla="*/ 381000 h 634185"/>
              <a:gd name="connsiteX4" fmla="*/ 0 w 816573"/>
              <a:gd name="connsiteY4" fmla="*/ 396240 h 63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573" h="634185">
                <a:moveTo>
                  <a:pt x="182880" y="0"/>
                </a:moveTo>
                <a:cubicBezTo>
                  <a:pt x="139065" y="65405"/>
                  <a:pt x="95250" y="130810"/>
                  <a:pt x="160020" y="236220"/>
                </a:cubicBezTo>
                <a:cubicBezTo>
                  <a:pt x="224790" y="341630"/>
                  <a:pt x="466090" y="608330"/>
                  <a:pt x="571500" y="632460"/>
                </a:cubicBezTo>
                <a:cubicBezTo>
                  <a:pt x="676910" y="656590"/>
                  <a:pt x="887730" y="420370"/>
                  <a:pt x="792480" y="381000"/>
                </a:cubicBezTo>
                <a:cubicBezTo>
                  <a:pt x="697230" y="341630"/>
                  <a:pt x="348615" y="368935"/>
                  <a:pt x="0" y="3962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58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13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609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Pulse shape discrimination using various gates :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89050" y="2207567"/>
            <a:ext cx="2871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Complete the FOM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39492" y="2669232"/>
                <a:ext cx="2660408" cy="9677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𝐹𝑂𝑀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𝛾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𝛾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492" y="2669232"/>
                <a:ext cx="2660408" cy="9677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oneTexte 2"/>
          <p:cNvSpPr txBox="1"/>
          <p:nvPr/>
        </p:nvSpPr>
        <p:spPr>
          <a:xfrm>
            <a:off x="589050" y="3611533"/>
            <a:ext cx="6197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N=100, V1=8mV.ns, F=1.25, </a:t>
            </a:r>
            <a:r>
              <a:rPr lang="en-US" dirty="0" err="1" smtClean="0"/>
              <a:t>Vrms</a:t>
            </a:r>
            <a:r>
              <a:rPr lang="en-US" dirty="0" smtClean="0"/>
              <a:t>=0.5, ANA=[30ns, 190ns]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We find FOM=1.8 (and with the MC, FOM=1.78)… not stupid!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589050" y="4513233"/>
            <a:ext cx="7895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Remember, we are seeking </a:t>
            </a:r>
            <a:r>
              <a:rPr lang="en-US" sz="2400" dirty="0" err="1"/>
              <a:t>a</a:t>
            </a:r>
            <a:r>
              <a:rPr lang="en-US" sz="2400" dirty="0" err="1" smtClean="0"/>
              <a:t>i’s</a:t>
            </a:r>
            <a:r>
              <a:rPr lang="en-US" sz="2400" dirty="0" smtClean="0"/>
              <a:t> giving the best possible FOM…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5885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14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609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Pulse shape discrimination using various gates :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89050" y="2207567"/>
            <a:ext cx="7371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Optimize your FOM, in fact, we will let </a:t>
            </a:r>
            <a:r>
              <a:rPr lang="en-US" sz="2400" dirty="0" smtClean="0">
                <a:latin typeface="Arial Black" panose="020B0A04020102020204" pitchFamily="34" charset="0"/>
              </a:rPr>
              <a:t>R</a:t>
            </a:r>
            <a:r>
              <a:rPr lang="en-US" sz="2400" dirty="0" smtClean="0"/>
              <a:t> do it for you…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720" y="2641104"/>
            <a:ext cx="9143280" cy="378565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pt-BR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 &lt;- function (A, T, S, N) {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sum(A * S) / sum(T * S)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pt-BR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noise &lt;- function (A, T, S, N) {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num &lt;- sum(A * S) * V1 * N 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den &lt;- sum(T * S) * V1 * N 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v.quanta &lt;- sum (((A*den-T*num)/den^2)^2 * V1^2 * S * 1.25 * N)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v.noise &lt;- sum (((A*den-T*num)/den^2)^2 * Vrms^2)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v.baseline &lt;- ((sum(A)*den-sum(T)*num)/den^2)^2 * 0.5 * BL^2</a:t>
            </a:r>
          </a:p>
          <a:p>
            <a:endParaRPr lang="pt-BR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sqrt(v.quanta+v.noise+v.baseline)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84800" y="3009899"/>
            <a:ext cx="3048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= Analysis gate</a:t>
            </a:r>
          </a:p>
          <a:p>
            <a:r>
              <a:rPr lang="en-US" b="1" dirty="0" smtClean="0"/>
              <a:t>T = Total energy gate</a:t>
            </a:r>
          </a:p>
          <a:p>
            <a:r>
              <a:rPr lang="en-US" b="1" dirty="0" smtClean="0"/>
              <a:t>S = signal (neutron or gamma)</a:t>
            </a:r>
          </a:p>
          <a:p>
            <a:r>
              <a:rPr lang="en-US" b="1" dirty="0" smtClean="0"/>
              <a:t>N = PE count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8505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15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609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Pulse shape discrimination using various gates :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89050" y="2207567"/>
            <a:ext cx="7371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Optimize your FOM, in fact, we will let </a:t>
            </a:r>
            <a:r>
              <a:rPr lang="en-US" sz="2400" dirty="0" smtClean="0">
                <a:latin typeface="Arial Black" panose="020B0A04020102020204" pitchFamily="34" charset="0"/>
              </a:rPr>
              <a:t>R</a:t>
            </a:r>
            <a:r>
              <a:rPr lang="en-US" sz="2400" dirty="0" smtClean="0"/>
              <a:t> do it for you…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720" y="2641104"/>
            <a:ext cx="9143280" cy="353943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pt-BR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FOM &lt;- function (A, T, N) {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delta &lt;- abs (signal(A, T, s.neut, N)-signal(A, T, s.gamm, N))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delta / (noise (A, T, s.neut, N) + noise (A, T, s.gamm, N))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cost &lt;- function 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...) {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-FOM(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...)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&lt;- c(rep(0,20), rep(1, 106-20))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&lt;- rep(1, length(A))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 &lt;-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nlm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(cost, A, T, 50)</a:t>
            </a:r>
          </a:p>
          <a:p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84800" y="4326294"/>
            <a:ext cx="29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n</a:t>
            </a:r>
            <a:r>
              <a:rPr lang="en-US" b="1" dirty="0" err="1" smtClean="0"/>
              <a:t>lm</a:t>
            </a:r>
            <a:r>
              <a:rPr lang="en-US" b="1" dirty="0" smtClean="0"/>
              <a:t> performs a minimization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880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300" y="3112363"/>
            <a:ext cx="4320000" cy="25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1" y="3112363"/>
            <a:ext cx="4320000" cy="25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16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609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Pulse shape discrimination using various gates :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89050" y="2207567"/>
            <a:ext cx="7371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Optimize your FOM, in fact, we will let </a:t>
            </a:r>
            <a:r>
              <a:rPr lang="en-US" sz="2400" dirty="0" smtClean="0">
                <a:latin typeface="Arial Black" panose="020B0A04020102020204" pitchFamily="34" charset="0"/>
              </a:rPr>
              <a:t>R</a:t>
            </a:r>
            <a:r>
              <a:rPr lang="en-US" sz="2400" dirty="0" smtClean="0"/>
              <a:t> do it for you…</a:t>
            </a:r>
            <a:endParaRPr lang="en-US" sz="2400" dirty="0"/>
          </a:p>
        </p:txBody>
      </p:sp>
      <p:sp>
        <p:nvSpPr>
          <p:cNvPr id="2" name="Flèche droite 1"/>
          <p:cNvSpPr/>
          <p:nvPr/>
        </p:nvSpPr>
        <p:spPr>
          <a:xfrm>
            <a:off x="4285881" y="3873500"/>
            <a:ext cx="401419" cy="53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6540500" y="4403863"/>
            <a:ext cx="1503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FOM=1.95</a:t>
            </a:r>
            <a:endParaRPr lang="en-US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6293265" y="3873500"/>
            <a:ext cx="2168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baseline variation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92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981597"/>
            <a:ext cx="2880000" cy="172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17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234852"/>
            <a:ext cx="6781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 for playing: how FOM varies with </a:t>
            </a:r>
            <a:r>
              <a:rPr lang="en-US" sz="2400" b="1" dirty="0" smtClean="0"/>
              <a:t>PEs number ?</a:t>
            </a:r>
            <a:endParaRPr lang="en-US" sz="24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3400700" y="2011065"/>
            <a:ext cx="164115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 = 0mV</a:t>
            </a:r>
          </a:p>
          <a:p>
            <a:r>
              <a:rPr lang="en-US" dirty="0" smtClean="0"/>
              <a:t>BL = 0mV</a:t>
            </a:r>
          </a:p>
          <a:p>
            <a:r>
              <a:rPr lang="en-US" dirty="0" smtClean="0"/>
              <a:t>N=100</a:t>
            </a:r>
          </a:p>
          <a:p>
            <a:r>
              <a:rPr lang="en-US" sz="2400" b="1" dirty="0" smtClean="0"/>
              <a:t>FOM = 1.95</a:t>
            </a:r>
            <a:endParaRPr lang="en-US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900" y="3852863"/>
            <a:ext cx="4320000" cy="25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606436" y="4610650"/>
                <a:ext cx="1726306" cy="502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𝐹𝑂𝑀</m:t>
                      </m:r>
                      <m:r>
                        <a:rPr lang="en-US" sz="2400" i="1">
                          <a:latin typeface="Cambria Math"/>
                        </a:rPr>
                        <m:t>∝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436" y="4610650"/>
                <a:ext cx="1726306" cy="5027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386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981597"/>
            <a:ext cx="2880000" cy="172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18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222152"/>
            <a:ext cx="3699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 for playing: </a:t>
            </a:r>
            <a:r>
              <a:rPr lang="en-US" sz="2400" b="1" dirty="0" smtClean="0"/>
              <a:t>let’s fight !</a:t>
            </a:r>
            <a:endParaRPr lang="en-US" sz="24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960700" y="2285702"/>
            <a:ext cx="1367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 = 0mV</a:t>
            </a:r>
          </a:p>
          <a:p>
            <a:r>
              <a:rPr lang="en-US" dirty="0" smtClean="0"/>
              <a:t>BL = 0mV</a:t>
            </a:r>
          </a:p>
          <a:p>
            <a:r>
              <a:rPr lang="en-US" b="1" dirty="0" smtClean="0"/>
              <a:t>FOM = 1.95</a:t>
            </a:r>
            <a:endParaRPr lang="en-US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4191000" y="2285702"/>
            <a:ext cx="9925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Vs.</a:t>
            </a:r>
            <a:endParaRPr lang="en-US" sz="54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624" y="1981597"/>
            <a:ext cx="2880000" cy="172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32000" y="2422663"/>
            <a:ext cx="1641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FOM = </a:t>
            </a:r>
            <a:r>
              <a:rPr lang="en-US" sz="2400" b="1" dirty="0" smtClean="0"/>
              <a:t>1.81</a:t>
            </a:r>
            <a:endParaRPr lang="en-US" sz="2400" b="1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000" y="3703597"/>
            <a:ext cx="4320000" cy="25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rme libre 5"/>
          <p:cNvSpPr/>
          <p:nvPr/>
        </p:nvSpPr>
        <p:spPr>
          <a:xfrm>
            <a:off x="4191000" y="3111500"/>
            <a:ext cx="3492500" cy="1003300"/>
          </a:xfrm>
          <a:custGeom>
            <a:avLst/>
            <a:gdLst>
              <a:gd name="connsiteX0" fmla="*/ 0 w 3492500"/>
              <a:gd name="connsiteY0" fmla="*/ 1003300 h 1003300"/>
              <a:gd name="connsiteX1" fmla="*/ 0 w 3492500"/>
              <a:gd name="connsiteY1" fmla="*/ 571500 h 1003300"/>
              <a:gd name="connsiteX2" fmla="*/ 3492500 w 3492500"/>
              <a:gd name="connsiteY2" fmla="*/ 571500 h 1003300"/>
              <a:gd name="connsiteX3" fmla="*/ 3492500 w 3492500"/>
              <a:gd name="connsiteY3" fmla="*/ 0 h 100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500" h="1003300">
                <a:moveTo>
                  <a:pt x="0" y="1003300"/>
                </a:moveTo>
                <a:lnTo>
                  <a:pt x="0" y="571500"/>
                </a:lnTo>
                <a:lnTo>
                  <a:pt x="3492500" y="571500"/>
                </a:lnTo>
                <a:lnTo>
                  <a:pt x="3492500" y="0"/>
                </a:lnTo>
              </a:path>
            </a:pathLst>
          </a:custGeom>
          <a:noFill/>
          <a:ln w="381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6732000" y="4094897"/>
            <a:ext cx="20883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Not so bad for</a:t>
            </a:r>
          </a:p>
          <a:p>
            <a:r>
              <a:rPr lang="en-US" sz="2400" b="1" dirty="0"/>
              <a:t>a</a:t>
            </a:r>
            <a:r>
              <a:rPr lang="en-US" sz="2400" b="1" dirty="0" smtClean="0"/>
              <a:t> simple gate…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902674" y="4094897"/>
            <a:ext cx="669326" cy="197703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ZoneTexte 19"/>
          <p:cNvSpPr txBox="1"/>
          <p:nvPr/>
        </p:nvSpPr>
        <p:spPr>
          <a:xfrm>
            <a:off x="203200" y="5086268"/>
            <a:ext cx="2018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Gate tuning </a:t>
            </a:r>
            <a:r>
              <a:rPr lang="en-US" sz="2400" dirty="0" smtClean="0"/>
              <a:t>is </a:t>
            </a:r>
          </a:p>
          <a:p>
            <a:pPr algn="ctr"/>
            <a:r>
              <a:rPr lang="en-US" sz="2400" dirty="0"/>
              <a:t>r</a:t>
            </a:r>
            <a:r>
              <a:rPr lang="en-US" sz="2400" dirty="0" smtClean="0"/>
              <a:t>elatively</a:t>
            </a:r>
          </a:p>
          <a:p>
            <a:pPr algn="ctr"/>
            <a:r>
              <a:rPr lang="en-US" sz="2400" b="1" dirty="0"/>
              <a:t>p</a:t>
            </a:r>
            <a:r>
              <a:rPr lang="en-US" sz="2400" b="1" dirty="0" smtClean="0"/>
              <a:t>ermissive!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25885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47" y="1978758"/>
            <a:ext cx="45720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19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03200" y="1222152"/>
            <a:ext cx="6763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 for playing: how does FOM vary with </a:t>
            </a:r>
            <a:r>
              <a:rPr lang="en-US" sz="2400" b="1" dirty="0" smtClean="0"/>
              <a:t>PM gain ?</a:t>
            </a:r>
            <a:endParaRPr lang="en-US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847166" y="4982071"/>
            <a:ext cx="744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Once noise floor reached, FOM does not change anymore.</a:t>
            </a:r>
          </a:p>
          <a:p>
            <a:pPr algn="ctr"/>
            <a:r>
              <a:rPr lang="en-US" sz="2400" dirty="0" smtClean="0"/>
              <a:t>We are counting Pes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b="1" dirty="0">
                <a:sym typeface="Wingdings" panose="05000000000000000000" pitchFamily="2" charset="2"/>
              </a:rPr>
              <a:t>P</a:t>
            </a:r>
            <a:r>
              <a:rPr lang="en-US" sz="2400" b="1" dirty="0" smtClean="0">
                <a:sym typeface="Wingdings" panose="05000000000000000000" pitchFamily="2" charset="2"/>
              </a:rPr>
              <a:t>oisson law IS the quantum limit</a:t>
            </a:r>
            <a:endParaRPr lang="en-US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03200" y="2514599"/>
            <a:ext cx="37501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Red     : optimal filter</a:t>
            </a:r>
          </a:p>
          <a:p>
            <a:r>
              <a:rPr lang="en-US" sz="2400" dirty="0" smtClean="0"/>
              <a:t>Green : best integration gate</a:t>
            </a:r>
            <a:endParaRPr lang="en-US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885638" y="3733800"/>
            <a:ext cx="14934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Vrms</a:t>
            </a:r>
            <a:r>
              <a:rPr lang="en-US" dirty="0" smtClean="0"/>
              <a:t> = 0.5mV</a:t>
            </a:r>
          </a:p>
          <a:p>
            <a:r>
              <a:rPr lang="en-US" dirty="0" smtClean="0"/>
              <a:t>BL = 0mV</a:t>
            </a:r>
          </a:p>
          <a:p>
            <a:r>
              <a:rPr lang="en-US" dirty="0" smtClean="0"/>
              <a:t>N = 100PE</a:t>
            </a:r>
            <a:endParaRPr lang="en-US" dirty="0"/>
          </a:p>
        </p:txBody>
      </p:sp>
      <p:cxnSp>
        <p:nvCxnSpPr>
          <p:cNvPr id="6" name="Connecteur droit 5"/>
          <p:cNvCxnSpPr>
            <a:stCxn id="9218" idx="0"/>
          </p:cNvCxnSpPr>
          <p:nvPr/>
        </p:nvCxnSpPr>
        <p:spPr>
          <a:xfrm>
            <a:off x="6132547" y="1978758"/>
            <a:ext cx="0" cy="221670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6132547" y="3299429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# 10</a:t>
            </a:r>
            <a:r>
              <a:rPr lang="en-US" baseline="30000" dirty="0" smtClean="0"/>
              <a:t>6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75069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</a:t>
            </a:fld>
            <a:endParaRPr lang="en-US"/>
          </a:p>
        </p:txBody>
      </p:sp>
      <p:sp>
        <p:nvSpPr>
          <p:cNvPr id="68" name="ZoneTexte 67"/>
          <p:cNvSpPr txBox="1"/>
          <p:nvPr/>
        </p:nvSpPr>
        <p:spPr>
          <a:xfrm>
            <a:off x="203200" y="1549400"/>
            <a:ext cx="2008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problem…</a:t>
            </a:r>
            <a:endParaRPr lang="en-US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385140" y="2222500"/>
            <a:ext cx="8336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Some scintillators exhibit a pulse shape dependence 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incident particle nature (anthracene, liquid scintillators, …)</a:t>
            </a:r>
            <a:endParaRPr lang="en-US" sz="2400" dirty="0"/>
          </a:p>
        </p:txBody>
      </p:sp>
      <p:sp>
        <p:nvSpPr>
          <p:cNvPr id="69" name="ZoneTexte 68"/>
          <p:cNvSpPr txBox="1"/>
          <p:nvPr/>
        </p:nvSpPr>
        <p:spPr>
          <a:xfrm>
            <a:off x="203200" y="3543300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solution:</a:t>
            </a:r>
            <a:endParaRPr lang="en-US" sz="2400" dirty="0"/>
          </a:p>
        </p:txBody>
      </p:sp>
      <p:sp>
        <p:nvSpPr>
          <p:cNvPr id="70" name="ZoneTexte 69"/>
          <p:cNvSpPr txBox="1"/>
          <p:nvPr/>
        </p:nvSpPr>
        <p:spPr>
          <a:xfrm>
            <a:off x="385140" y="4165600"/>
            <a:ext cx="74548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Pulse shape discrimination, using various integration gates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or optimal filtering…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4275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47" y="1978758"/>
            <a:ext cx="45720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20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03200" y="1222152"/>
            <a:ext cx="7747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 for playing: how does FOM vary with </a:t>
            </a:r>
            <a:r>
              <a:rPr lang="en-US" sz="2400" b="1" dirty="0" smtClean="0"/>
              <a:t>PM PE spectrum ?</a:t>
            </a:r>
            <a:endParaRPr lang="en-US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214836" y="4982071"/>
            <a:ext cx="67143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The </a:t>
            </a:r>
            <a:r>
              <a:rPr lang="en-US" sz="2400" b="1" dirty="0" smtClean="0"/>
              <a:t>single PE spectrum </a:t>
            </a:r>
            <a:r>
              <a:rPr lang="en-US" sz="2400" dirty="0" smtClean="0"/>
              <a:t>of your favorite PM tube</a:t>
            </a:r>
          </a:p>
          <a:p>
            <a:pPr algn="ctr"/>
            <a:r>
              <a:rPr lang="en-US" sz="2400" dirty="0" smtClean="0"/>
              <a:t>Is one of the </a:t>
            </a:r>
            <a:r>
              <a:rPr lang="en-US" sz="2400" b="1" dirty="0" smtClean="0"/>
              <a:t>major influence parameter </a:t>
            </a:r>
            <a:r>
              <a:rPr lang="en-US" sz="2400" dirty="0" smtClean="0"/>
              <a:t>of the FOM</a:t>
            </a:r>
            <a:endParaRPr lang="en-US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6790766" y="2335643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Good PM</a:t>
            </a:r>
            <a:endParaRPr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6944654" y="2976263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Bad PM</a:t>
            </a:r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29" y="1978758"/>
            <a:ext cx="2160000" cy="129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29" y="3518442"/>
            <a:ext cx="2160000" cy="129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2333014" y="2016733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Good PM</a:t>
            </a:r>
            <a:endParaRPr lang="en-US" dirty="0"/>
          </a:p>
        </p:txBody>
      </p:sp>
      <p:sp>
        <p:nvSpPr>
          <p:cNvPr id="17" name="ZoneTexte 16"/>
          <p:cNvSpPr txBox="1"/>
          <p:nvPr/>
        </p:nvSpPr>
        <p:spPr>
          <a:xfrm>
            <a:off x="2486902" y="3549337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Bad PM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 rot="16200000">
            <a:off x="-298403" y="3039426"/>
            <a:ext cx="229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Single PE spectra</a:t>
            </a:r>
            <a:endParaRPr lang="en-US" sz="2400" dirty="0"/>
          </a:p>
        </p:txBody>
      </p:sp>
      <p:sp>
        <p:nvSpPr>
          <p:cNvPr id="7" name="Flèche vers le bas 6"/>
          <p:cNvSpPr/>
          <p:nvPr/>
        </p:nvSpPr>
        <p:spPr>
          <a:xfrm>
            <a:off x="8418547" y="2424807"/>
            <a:ext cx="420653" cy="4841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7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47" y="1978758"/>
            <a:ext cx="45720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21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03200" y="1222152"/>
            <a:ext cx="7865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 for playing: how does FOM vary with </a:t>
            </a:r>
            <a:r>
              <a:rPr lang="en-US" sz="2400" b="1" dirty="0" smtClean="0"/>
              <a:t>electronics noise ?</a:t>
            </a:r>
            <a:endParaRPr lang="en-US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2965929" y="4982071"/>
            <a:ext cx="2836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 so much in fact…</a:t>
            </a:r>
            <a:endParaRPr lang="en-US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203200" y="2514599"/>
            <a:ext cx="37501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Red     : optimal filter</a:t>
            </a:r>
          </a:p>
          <a:p>
            <a:r>
              <a:rPr lang="en-US" sz="2400" dirty="0" smtClean="0"/>
              <a:t>Green : best integration gate</a:t>
            </a:r>
            <a:endParaRPr lang="en-US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885638" y="3733800"/>
            <a:ext cx="1136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 = 0mV</a:t>
            </a:r>
          </a:p>
          <a:p>
            <a:r>
              <a:rPr lang="en-US" dirty="0" smtClean="0"/>
              <a:t>N = 100PE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64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47" y="1998037"/>
            <a:ext cx="45720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22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03200" y="1222152"/>
            <a:ext cx="6795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 for playing: how does FOM vary with </a:t>
            </a:r>
            <a:r>
              <a:rPr lang="en-US" sz="2400" b="1" dirty="0" smtClean="0"/>
              <a:t>baseline ?</a:t>
            </a:r>
            <a:endParaRPr lang="en-US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235589" y="4816970"/>
            <a:ext cx="8672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Ouch catastrophe!!!</a:t>
            </a:r>
          </a:p>
          <a:p>
            <a:pPr algn="ctr"/>
            <a:r>
              <a:rPr lang="en-US" sz="2400" b="1" dirty="0" smtClean="0"/>
              <a:t>Slight variations of baseline can be disastrous in n/</a:t>
            </a:r>
            <a:r>
              <a:rPr lang="en-US" sz="2400" b="1" dirty="0">
                <a:latin typeface="Symbol" panose="05050102010706020507" pitchFamily="18" charset="2"/>
              </a:rPr>
              <a:t>g</a:t>
            </a:r>
            <a:r>
              <a:rPr lang="en-US" sz="2400" b="1" dirty="0" smtClean="0"/>
              <a:t> discrimination</a:t>
            </a:r>
            <a:endParaRPr lang="en-US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03200" y="2514599"/>
            <a:ext cx="37501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Red     : optimal filter</a:t>
            </a:r>
          </a:p>
          <a:p>
            <a:r>
              <a:rPr lang="en-US" sz="2400" dirty="0" smtClean="0"/>
              <a:t>Green : best integration gate</a:t>
            </a:r>
            <a:endParaRPr lang="en-US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2624672" y="5885934"/>
            <a:ext cx="3947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should carefully review yours EMC…</a:t>
            </a:r>
            <a:endParaRPr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885638" y="3733800"/>
            <a:ext cx="1318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Vrms</a:t>
            </a:r>
            <a:r>
              <a:rPr lang="en-US" dirty="0" smtClean="0"/>
              <a:t> = 0mV</a:t>
            </a:r>
          </a:p>
          <a:p>
            <a:r>
              <a:rPr lang="en-US" dirty="0" smtClean="0"/>
              <a:t>N = 100PE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15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1977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n </a:t>
            </a:r>
            <a:r>
              <a:rPr lang="en-US" dirty="0">
                <a:latin typeface="Symbol" panose="05050102010706020507" pitchFamily="18" charset="2"/>
              </a:rPr>
              <a:t>g</a:t>
            </a:r>
            <a:r>
              <a:rPr lang="en-US" dirty="0"/>
              <a:t> discrimination</a:t>
            </a:r>
          </a:p>
          <a:p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23</a:t>
            </a:fld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5504967" y="6151552"/>
            <a:ext cx="157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That’s all folks!</a:t>
            </a:r>
            <a:endParaRPr lang="en-US" dirty="0"/>
          </a:p>
        </p:txBody>
      </p:sp>
      <p:sp>
        <p:nvSpPr>
          <p:cNvPr id="9" name="Bouton d'action : Accueil 8">
            <a:hlinkClick r:id="" action="ppaction://hlinkshowjump?jump=firstslide" highlightClick="1"/>
          </p:cNvPr>
          <p:cNvSpPr/>
          <p:nvPr/>
        </p:nvSpPr>
        <p:spPr>
          <a:xfrm>
            <a:off x="7431755" y="5994895"/>
            <a:ext cx="666750" cy="81915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3664" y="1514901"/>
            <a:ext cx="88746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REMEMBER : All that was said is perfectly TRUE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for </a:t>
            </a:r>
            <a:r>
              <a:rPr lang="en-US" sz="2400" b="1" dirty="0" smtClean="0"/>
              <a:t>digital acquisition systems</a:t>
            </a:r>
            <a:r>
              <a:rPr lang="en-US" sz="2400" dirty="0" smtClean="0"/>
              <a:t> only</a:t>
            </a:r>
            <a:endParaRPr lang="en-US" sz="2400" b="1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where electronics noise is perfectly correlated (once acquired)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3664" y="3486328"/>
            <a:ext cx="64687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REMEMBER, we are counting photons:</a:t>
            </a:r>
          </a:p>
          <a:p>
            <a:r>
              <a:rPr lang="en-US" sz="2400" dirty="0" smtClean="0"/>
              <a:t> 	1PE = 8mVns (for instance)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1mVbaseline fluctuation </a:t>
            </a:r>
            <a:r>
              <a:rPr lang="en-US" sz="2400" dirty="0" smtClean="0"/>
              <a:t>x 200ns = </a:t>
            </a:r>
            <a:r>
              <a:rPr lang="en-US" sz="2400" b="1" dirty="0" smtClean="0"/>
              <a:t>40PE</a:t>
            </a:r>
            <a:r>
              <a:rPr lang="en-US" sz="2400" dirty="0" smtClean="0"/>
              <a:t>!!!</a:t>
            </a:r>
            <a:endParaRPr lang="en-US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7" y="1938942"/>
            <a:ext cx="879303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7" y="3910369"/>
            <a:ext cx="879303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6667" y="4993619"/>
            <a:ext cx="53490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best performances, use PM tube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with good single PE spectrum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high quantum efficiency (obvious)</a:t>
            </a:r>
            <a:endParaRPr lang="en-US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8567" y="2901382"/>
            <a:ext cx="7589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Details (gate start, duration, …) depends on your scintillator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253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3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77" y="2258129"/>
            <a:ext cx="3559331" cy="2128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005291" y="2381542"/>
            <a:ext cx="3738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n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6365" y="4386312"/>
            <a:ext cx="2847781" cy="244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056365" y="4749938"/>
            <a:ext cx="593288" cy="24496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30995" y="5105910"/>
            <a:ext cx="2254493" cy="24496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124283" y="4318847"/>
            <a:ext cx="54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TOT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971050" y="4674819"/>
            <a:ext cx="62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FAST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029417" y="5035709"/>
            <a:ext cx="102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DELAYED</a:t>
            </a:r>
            <a:endParaRPr lang="fr-FR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08" y="2258129"/>
            <a:ext cx="3559331" cy="2128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08" y="4051294"/>
            <a:ext cx="3559331" cy="2128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800132" y="4318847"/>
            <a:ext cx="82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energy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800132" y="4797082"/>
            <a:ext cx="915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analysis</a:t>
            </a:r>
            <a:endParaRPr lang="fr-FR" dirty="0"/>
          </a:p>
        </p:txBody>
      </p:sp>
      <p:sp>
        <p:nvSpPr>
          <p:cNvPr id="22" name="Accolade ouvrante 21"/>
          <p:cNvSpPr/>
          <p:nvPr/>
        </p:nvSpPr>
        <p:spPr>
          <a:xfrm>
            <a:off x="1838766" y="4725045"/>
            <a:ext cx="132284" cy="676059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609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Pulse shape discrimination using various gates :</a:t>
            </a:r>
            <a:endParaRPr lang="en-US" sz="2400" dirty="0"/>
          </a:p>
        </p:txBody>
      </p:sp>
      <p:sp>
        <p:nvSpPr>
          <p:cNvPr id="3" name="ZoneTexte 2"/>
          <p:cNvSpPr txBox="1"/>
          <p:nvPr/>
        </p:nvSpPr>
        <p:spPr>
          <a:xfrm rot="16200000">
            <a:off x="-258911" y="4501664"/>
            <a:ext cx="1213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Integration</a:t>
            </a:r>
          </a:p>
          <a:p>
            <a:pPr algn="ctr"/>
            <a:r>
              <a:rPr lang="en-US" dirty="0" smtClean="0"/>
              <a:t>gates</a:t>
            </a:r>
            <a:endParaRPr lang="en-US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2530995" y="5063074"/>
            <a:ext cx="0" cy="804106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2246433" y="5684520"/>
            <a:ext cx="580587" cy="0"/>
          </a:xfrm>
          <a:prstGeom prst="line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006974" y="5501333"/>
            <a:ext cx="1286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 tuning</a:t>
            </a:r>
            <a:endParaRPr lang="en-US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4787376" y="5063074"/>
            <a:ext cx="0" cy="804106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4502814" y="5684520"/>
            <a:ext cx="580587" cy="0"/>
          </a:xfrm>
          <a:prstGeom prst="line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48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8" y="2862616"/>
            <a:ext cx="3960000" cy="236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282" y="2862616"/>
            <a:ext cx="3960000" cy="236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4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3982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One step toward optimization:</a:t>
            </a:r>
            <a:endParaRPr lang="en-US" sz="2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589050" y="2207567"/>
            <a:ext cx="6578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1) define the factor of merit (FOM) of your technics</a:t>
            </a:r>
          </a:p>
        </p:txBody>
      </p:sp>
      <p:sp>
        <p:nvSpPr>
          <p:cNvPr id="2" name="Rectangle 1"/>
          <p:cNvSpPr/>
          <p:nvPr/>
        </p:nvSpPr>
        <p:spPr>
          <a:xfrm>
            <a:off x="3181828" y="3200400"/>
            <a:ext cx="696487" cy="1295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ZoneTexte 26"/>
          <p:cNvSpPr txBox="1"/>
          <p:nvPr/>
        </p:nvSpPr>
        <p:spPr>
          <a:xfrm>
            <a:off x="1056462" y="5715000"/>
            <a:ext cx="3602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depends on your intends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4" y="5596293"/>
            <a:ext cx="863600" cy="75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>
            <a:off x="3878316" y="3225800"/>
            <a:ext cx="634966" cy="0"/>
          </a:xfrm>
          <a:prstGeom prst="straightConnector1">
            <a:avLst/>
          </a:prstGeom>
          <a:noFill/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019800" y="3200400"/>
            <a:ext cx="0" cy="846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6883400" y="3200400"/>
            <a:ext cx="0" cy="846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5867400" y="3848100"/>
            <a:ext cx="152400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6883400" y="4046491"/>
            <a:ext cx="246063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6019800" y="3379741"/>
            <a:ext cx="863600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6288735" y="304113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anose="05050102010706020507" pitchFamily="18" charset="2"/>
              </a:rPr>
              <a:t>D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457825" y="375285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>
                <a:latin typeface="Symbol" panose="05050102010706020507" pitchFamily="18" charset="2"/>
              </a:rPr>
              <a:t>g</a:t>
            </a:r>
            <a:endParaRPr lang="en-US" baseline="-25000" dirty="0">
              <a:latin typeface="Symbol" panose="05050102010706020507" pitchFamily="18" charset="2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224713" y="375285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Symbol" panose="05050102010706020507" pitchFamily="18" charset="2"/>
              </a:rPr>
              <a:t>s</a:t>
            </a:r>
            <a:r>
              <a:rPr lang="en-US" baseline="-25000" dirty="0" err="1"/>
              <a:t>n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457825" y="5347762"/>
                <a:ext cx="2308517" cy="89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𝐹𝑂𝑀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∆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𝛾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825" y="5347762"/>
                <a:ext cx="2308517" cy="89062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oneTexte 38"/>
          <p:cNvSpPr txBox="1"/>
          <p:nvPr/>
        </p:nvSpPr>
        <p:spPr>
          <a:xfrm>
            <a:off x="7140690" y="3041134"/>
            <a:ext cx="1173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FOM=1.78</a:t>
            </a:r>
            <a:endParaRPr lang="en-US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7876084" y="3460462"/>
            <a:ext cx="3738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n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-68262" y="4859000"/>
            <a:ext cx="216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ANA = [30ns, 190ns] </a:t>
            </a:r>
            <a:endParaRPr lang="en-US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2794524" y="4859000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About 100 PE.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316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5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3982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One step toward optimization:</a:t>
            </a:r>
            <a:endParaRPr lang="en-US" sz="2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589050" y="2207567"/>
            <a:ext cx="2079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2) define signal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847699" y="2207567"/>
                <a:ext cx="44362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𝑣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𝑁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/>
                        </a:rPr>
                        <m:t>or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𝛾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fr-FR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fr-FR" sz="2400" b="0" i="1" smtClean="0">
                          <a:latin typeface="Cambria Math"/>
                        </a:rPr>
                        <m:t>+</m:t>
                      </m:r>
                      <m:r>
                        <a:rPr lang="fr-FR" sz="2400" b="0" i="1" smtClean="0">
                          <a:latin typeface="Cambria Math"/>
                        </a:rPr>
                        <m:t>𝐵𝐿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699" y="2207567"/>
                <a:ext cx="4436214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104900" y="2702867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With 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50751" y="3232665"/>
                <a:ext cx="4871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751" y="3232665"/>
                <a:ext cx="487121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ZoneTexte 32"/>
          <p:cNvSpPr txBox="1"/>
          <p:nvPr/>
        </p:nvSpPr>
        <p:spPr>
          <a:xfrm>
            <a:off x="2668978" y="3258065"/>
            <a:ext cx="5173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total number of PEs in the full pulse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524012" y="3765034"/>
                <a:ext cx="5405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12" y="3765034"/>
                <a:ext cx="540597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ZoneTexte 40"/>
          <p:cNvSpPr txBox="1"/>
          <p:nvPr/>
        </p:nvSpPr>
        <p:spPr>
          <a:xfrm>
            <a:off x="2668978" y="3790433"/>
            <a:ext cx="5614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voltage drop for 1PE (2mV for instance)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187701" y="4336534"/>
                <a:ext cx="12132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or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𝛾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701" y="4336534"/>
                <a:ext cx="1213217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ZoneTexte 41"/>
          <p:cNvSpPr txBox="1"/>
          <p:nvPr/>
        </p:nvSpPr>
        <p:spPr>
          <a:xfrm>
            <a:off x="2668978" y="4321433"/>
            <a:ext cx="3086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pdf of n or </a:t>
            </a:r>
            <a:r>
              <a:rPr lang="en-US" sz="2400" dirty="0" smtClean="0">
                <a:latin typeface="Symbol" panose="05050102010706020507" pitchFamily="18" charset="2"/>
              </a:rPr>
              <a:t>g</a:t>
            </a:r>
            <a:r>
              <a:rPr lang="en-US" sz="2400" dirty="0" smtClean="0"/>
              <a:t> pulses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791200" y="4099426"/>
                <a:ext cx="2242602" cy="9866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or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𝛾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  <m:r>
                        <a:rPr lang="en-US" sz="2400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099426"/>
                <a:ext cx="2242602" cy="98668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llipse 1"/>
          <p:cNvSpPr/>
          <p:nvPr/>
        </p:nvSpPr>
        <p:spPr>
          <a:xfrm>
            <a:off x="4572000" y="2011065"/>
            <a:ext cx="2438400" cy="87183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4572000" y="1595566"/>
            <a:ext cx="2488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what interests us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88071" y="5085834"/>
                <a:ext cx="5289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071" y="5085834"/>
                <a:ext cx="528927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ZoneTexte 19"/>
          <p:cNvSpPr txBox="1"/>
          <p:nvPr/>
        </p:nvSpPr>
        <p:spPr>
          <a:xfrm>
            <a:off x="2668978" y="5085834"/>
            <a:ext cx="3894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Noise at sample I (mean </a:t>
            </a:r>
            <a:r>
              <a:rPr lang="en-US" sz="2400" dirty="0" err="1" smtClean="0"/>
              <a:t>ni</a:t>
            </a:r>
            <a:r>
              <a:rPr lang="en-US" sz="2400" dirty="0" smtClean="0"/>
              <a:t>=0)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81629" y="5682734"/>
                <a:ext cx="6253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>
                          <a:latin typeface="Cambria Math"/>
                        </a:rPr>
                        <m:t>𝐵𝐿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629" y="5682734"/>
                <a:ext cx="62536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ZoneTexte 21"/>
          <p:cNvSpPr txBox="1"/>
          <p:nvPr/>
        </p:nvSpPr>
        <p:spPr>
          <a:xfrm>
            <a:off x="2668978" y="5682734"/>
            <a:ext cx="5982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Baseline for the pulse (=constant for one pulse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, mean over pulses = 0)</a:t>
            </a:r>
            <a:endParaRPr lang="en-US" sz="2400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1104900" y="5085834"/>
            <a:ext cx="75468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00" y="4061493"/>
            <a:ext cx="4320000" cy="25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6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3982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One step toward optimization:</a:t>
            </a:r>
            <a:endParaRPr lang="en-US" sz="2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589050" y="2207567"/>
            <a:ext cx="2079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2) define signal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142883" y="2207567"/>
                <a:ext cx="12132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or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𝛾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883" y="2207567"/>
                <a:ext cx="1213217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ZoneTexte 41"/>
          <p:cNvSpPr txBox="1"/>
          <p:nvPr/>
        </p:nvSpPr>
        <p:spPr>
          <a:xfrm>
            <a:off x="4624160" y="2192466"/>
            <a:ext cx="3086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pdf of n or </a:t>
            </a:r>
            <a:r>
              <a:rPr lang="en-US" sz="2400" dirty="0" smtClean="0">
                <a:latin typeface="Symbol" panose="05050102010706020507" pitchFamily="18" charset="2"/>
              </a:rPr>
              <a:t>g</a:t>
            </a:r>
            <a:r>
              <a:rPr lang="en-US" sz="2400" dirty="0" smtClean="0"/>
              <a:t> pulses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07832" y="2759986"/>
                <a:ext cx="2242602" cy="9866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or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𝛾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  <m:r>
                        <a:rPr lang="en-US" sz="2400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832" y="2759986"/>
                <a:ext cx="2242602" cy="98668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lèche droite 1"/>
          <p:cNvSpPr/>
          <p:nvPr/>
        </p:nvSpPr>
        <p:spPr>
          <a:xfrm>
            <a:off x="4356100" y="4775200"/>
            <a:ext cx="304800" cy="5777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900" y="4061493"/>
            <a:ext cx="4320000" cy="25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376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89050" y="4033117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noise</a:t>
            </a:r>
            <a:endParaRPr lang="en-US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237250" y="4033117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baseline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5" y="4494782"/>
            <a:ext cx="3600000" cy="21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94782"/>
            <a:ext cx="3600000" cy="21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7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3982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One step toward optimization:</a:t>
            </a:r>
            <a:endParaRPr lang="en-US" sz="2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589050" y="2207567"/>
            <a:ext cx="2079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2) define signal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80232"/>
            <a:ext cx="3600000" cy="21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5237248" y="1416916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 signal</a:t>
            </a:r>
            <a:endParaRPr lang="en-US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6756400" y="1998365"/>
            <a:ext cx="1227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N=100</a:t>
            </a:r>
          </a:p>
          <a:p>
            <a:r>
              <a:rPr lang="en-US" dirty="0" smtClean="0"/>
              <a:t>V1=8mV.ns</a:t>
            </a:r>
            <a:endParaRPr lang="en-US" dirty="0"/>
          </a:p>
        </p:txBody>
      </p:sp>
      <p:sp>
        <p:nvSpPr>
          <p:cNvPr id="23" name="ZoneTexte 22"/>
          <p:cNvSpPr txBox="1"/>
          <p:nvPr/>
        </p:nvSpPr>
        <p:spPr>
          <a:xfrm>
            <a:off x="6756400" y="4678065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BL=0.5</a:t>
            </a:r>
            <a:endParaRPr lang="en-US" dirty="0"/>
          </a:p>
        </p:txBody>
      </p:sp>
      <p:sp>
        <p:nvSpPr>
          <p:cNvPr id="25" name="ZoneTexte 24"/>
          <p:cNvSpPr txBox="1"/>
          <p:nvPr/>
        </p:nvSpPr>
        <p:spPr>
          <a:xfrm>
            <a:off x="2298700" y="4678065"/>
            <a:ext cx="118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Vrms</a:t>
            </a:r>
            <a:r>
              <a:rPr lang="en-US" dirty="0" smtClean="0"/>
              <a:t>=0.45</a:t>
            </a:r>
            <a:endParaRPr lang="en-US" dirty="0"/>
          </a:p>
        </p:txBody>
      </p:sp>
      <p:grpSp>
        <p:nvGrpSpPr>
          <p:cNvPr id="12" name="Groupe 11"/>
          <p:cNvGrpSpPr/>
          <p:nvPr/>
        </p:nvGrpSpPr>
        <p:grpSpPr>
          <a:xfrm rot="5400000">
            <a:off x="3328086" y="4889168"/>
            <a:ext cx="1315317" cy="943910"/>
            <a:chOff x="1943100" y="3060162"/>
            <a:chExt cx="2006600" cy="1058210"/>
          </a:xfrm>
        </p:grpSpPr>
        <p:sp>
          <p:nvSpPr>
            <p:cNvPr id="9" name="Forme libre 8"/>
            <p:cNvSpPr/>
            <p:nvPr/>
          </p:nvSpPr>
          <p:spPr>
            <a:xfrm>
              <a:off x="1943100" y="3060162"/>
              <a:ext cx="1016000" cy="1058210"/>
            </a:xfrm>
            <a:custGeom>
              <a:avLst/>
              <a:gdLst>
                <a:gd name="connsiteX0" fmla="*/ 0 w 1016000"/>
                <a:gd name="connsiteY0" fmla="*/ 1054100 h 1062638"/>
                <a:gd name="connsiteX1" fmla="*/ 406400 w 1016000"/>
                <a:gd name="connsiteY1" fmla="*/ 952500 h 1062638"/>
                <a:gd name="connsiteX2" fmla="*/ 774700 w 1016000"/>
                <a:gd name="connsiteY2" fmla="*/ 279400 h 1062638"/>
                <a:gd name="connsiteX3" fmla="*/ 1016000 w 1016000"/>
                <a:gd name="connsiteY3" fmla="*/ 0 h 1062638"/>
                <a:gd name="connsiteX0" fmla="*/ 0 w 1016000"/>
                <a:gd name="connsiteY0" fmla="*/ 1055359 h 1063897"/>
                <a:gd name="connsiteX1" fmla="*/ 406400 w 1016000"/>
                <a:gd name="connsiteY1" fmla="*/ 953759 h 1063897"/>
                <a:gd name="connsiteX2" fmla="*/ 774700 w 1016000"/>
                <a:gd name="connsiteY2" fmla="*/ 280659 h 1063897"/>
                <a:gd name="connsiteX3" fmla="*/ 1016000 w 1016000"/>
                <a:gd name="connsiteY3" fmla="*/ 1259 h 1063897"/>
                <a:gd name="connsiteX0" fmla="*/ 0 w 1016000"/>
                <a:gd name="connsiteY0" fmla="*/ 1054602 h 1058175"/>
                <a:gd name="connsiteX1" fmla="*/ 406400 w 1016000"/>
                <a:gd name="connsiteY1" fmla="*/ 953002 h 1058175"/>
                <a:gd name="connsiteX2" fmla="*/ 673100 w 1016000"/>
                <a:gd name="connsiteY2" fmla="*/ 508502 h 1058175"/>
                <a:gd name="connsiteX3" fmla="*/ 1016000 w 1016000"/>
                <a:gd name="connsiteY3" fmla="*/ 502 h 1058175"/>
                <a:gd name="connsiteX0" fmla="*/ 0 w 1016000"/>
                <a:gd name="connsiteY0" fmla="*/ 1054637 h 1058210"/>
                <a:gd name="connsiteX1" fmla="*/ 406400 w 1016000"/>
                <a:gd name="connsiteY1" fmla="*/ 953037 h 1058210"/>
                <a:gd name="connsiteX2" fmla="*/ 673100 w 1016000"/>
                <a:gd name="connsiteY2" fmla="*/ 508537 h 1058210"/>
                <a:gd name="connsiteX3" fmla="*/ 1016000 w 1016000"/>
                <a:gd name="connsiteY3" fmla="*/ 537 h 105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0" h="1058210">
                  <a:moveTo>
                    <a:pt x="0" y="1054637"/>
                  </a:moveTo>
                  <a:cubicBezTo>
                    <a:pt x="138641" y="1068395"/>
                    <a:pt x="294217" y="1044054"/>
                    <a:pt x="406400" y="953037"/>
                  </a:cubicBezTo>
                  <a:cubicBezTo>
                    <a:pt x="518583" y="862020"/>
                    <a:pt x="596900" y="692687"/>
                    <a:pt x="673100" y="508537"/>
                  </a:cubicBezTo>
                  <a:cubicBezTo>
                    <a:pt x="749300" y="324387"/>
                    <a:pt x="857250" y="-15338"/>
                    <a:pt x="1016000" y="53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orme libre 27"/>
            <p:cNvSpPr/>
            <p:nvPr/>
          </p:nvSpPr>
          <p:spPr>
            <a:xfrm flipH="1">
              <a:off x="2933700" y="3060162"/>
              <a:ext cx="1016000" cy="1058210"/>
            </a:xfrm>
            <a:custGeom>
              <a:avLst/>
              <a:gdLst>
                <a:gd name="connsiteX0" fmla="*/ 0 w 1016000"/>
                <a:gd name="connsiteY0" fmla="*/ 1054100 h 1062638"/>
                <a:gd name="connsiteX1" fmla="*/ 406400 w 1016000"/>
                <a:gd name="connsiteY1" fmla="*/ 952500 h 1062638"/>
                <a:gd name="connsiteX2" fmla="*/ 774700 w 1016000"/>
                <a:gd name="connsiteY2" fmla="*/ 279400 h 1062638"/>
                <a:gd name="connsiteX3" fmla="*/ 1016000 w 1016000"/>
                <a:gd name="connsiteY3" fmla="*/ 0 h 1062638"/>
                <a:gd name="connsiteX0" fmla="*/ 0 w 1016000"/>
                <a:gd name="connsiteY0" fmla="*/ 1055359 h 1063897"/>
                <a:gd name="connsiteX1" fmla="*/ 406400 w 1016000"/>
                <a:gd name="connsiteY1" fmla="*/ 953759 h 1063897"/>
                <a:gd name="connsiteX2" fmla="*/ 774700 w 1016000"/>
                <a:gd name="connsiteY2" fmla="*/ 280659 h 1063897"/>
                <a:gd name="connsiteX3" fmla="*/ 1016000 w 1016000"/>
                <a:gd name="connsiteY3" fmla="*/ 1259 h 1063897"/>
                <a:gd name="connsiteX0" fmla="*/ 0 w 1016000"/>
                <a:gd name="connsiteY0" fmla="*/ 1054602 h 1058175"/>
                <a:gd name="connsiteX1" fmla="*/ 406400 w 1016000"/>
                <a:gd name="connsiteY1" fmla="*/ 953002 h 1058175"/>
                <a:gd name="connsiteX2" fmla="*/ 673100 w 1016000"/>
                <a:gd name="connsiteY2" fmla="*/ 508502 h 1058175"/>
                <a:gd name="connsiteX3" fmla="*/ 1016000 w 1016000"/>
                <a:gd name="connsiteY3" fmla="*/ 502 h 1058175"/>
                <a:gd name="connsiteX0" fmla="*/ 0 w 1016000"/>
                <a:gd name="connsiteY0" fmla="*/ 1054637 h 1058210"/>
                <a:gd name="connsiteX1" fmla="*/ 406400 w 1016000"/>
                <a:gd name="connsiteY1" fmla="*/ 953037 h 1058210"/>
                <a:gd name="connsiteX2" fmla="*/ 673100 w 1016000"/>
                <a:gd name="connsiteY2" fmla="*/ 508537 h 1058210"/>
                <a:gd name="connsiteX3" fmla="*/ 1016000 w 1016000"/>
                <a:gd name="connsiteY3" fmla="*/ 537 h 105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0" h="1058210">
                  <a:moveTo>
                    <a:pt x="0" y="1054637"/>
                  </a:moveTo>
                  <a:cubicBezTo>
                    <a:pt x="138641" y="1068395"/>
                    <a:pt x="294217" y="1044054"/>
                    <a:pt x="406400" y="953037"/>
                  </a:cubicBezTo>
                  <a:cubicBezTo>
                    <a:pt x="518583" y="862020"/>
                    <a:pt x="596900" y="692687"/>
                    <a:pt x="673100" y="508537"/>
                  </a:cubicBezTo>
                  <a:cubicBezTo>
                    <a:pt x="749300" y="324387"/>
                    <a:pt x="857250" y="-15338"/>
                    <a:pt x="1016000" y="53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e 19"/>
          <p:cNvGrpSpPr/>
          <p:nvPr/>
        </p:nvGrpSpPr>
        <p:grpSpPr>
          <a:xfrm rot="5400000">
            <a:off x="8291551" y="4927845"/>
            <a:ext cx="618598" cy="857701"/>
            <a:chOff x="2057400" y="2946400"/>
            <a:chExt cx="2128750" cy="1206500"/>
          </a:xfrm>
        </p:grpSpPr>
        <p:grpSp>
          <p:nvGrpSpPr>
            <p:cNvPr id="19" name="Groupe 18"/>
            <p:cNvGrpSpPr/>
            <p:nvPr/>
          </p:nvGrpSpPr>
          <p:grpSpPr>
            <a:xfrm>
              <a:off x="2057400" y="2946400"/>
              <a:ext cx="1079500" cy="1206500"/>
              <a:chOff x="2057400" y="2946400"/>
              <a:chExt cx="1079500" cy="1206500"/>
            </a:xfrm>
          </p:grpSpPr>
          <p:sp>
            <p:nvSpPr>
              <p:cNvPr id="13" name="Forme libre 12"/>
              <p:cNvSpPr/>
              <p:nvPr/>
            </p:nvSpPr>
            <p:spPr>
              <a:xfrm>
                <a:off x="2398754" y="2946400"/>
                <a:ext cx="738146" cy="1206500"/>
              </a:xfrm>
              <a:custGeom>
                <a:avLst/>
                <a:gdLst>
                  <a:gd name="connsiteX0" fmla="*/ 1546 w 738146"/>
                  <a:gd name="connsiteY0" fmla="*/ 0 h 1206500"/>
                  <a:gd name="connsiteX1" fmla="*/ 115846 w 738146"/>
                  <a:gd name="connsiteY1" fmla="*/ 939800 h 1206500"/>
                  <a:gd name="connsiteX2" fmla="*/ 738146 w 738146"/>
                  <a:gd name="connsiteY2" fmla="*/ 1206500 h 1206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8146" h="1206500">
                    <a:moveTo>
                      <a:pt x="1546" y="0"/>
                    </a:moveTo>
                    <a:cubicBezTo>
                      <a:pt x="-2688" y="369358"/>
                      <a:pt x="-6921" y="738717"/>
                      <a:pt x="115846" y="939800"/>
                    </a:cubicBezTo>
                    <a:cubicBezTo>
                      <a:pt x="238613" y="1140883"/>
                      <a:pt x="488379" y="1173691"/>
                      <a:pt x="738146" y="120650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Connecteur droit 14"/>
              <p:cNvCxnSpPr>
                <a:stCxn id="13" idx="0"/>
              </p:cNvCxnSpPr>
              <p:nvPr/>
            </p:nvCxnSpPr>
            <p:spPr>
              <a:xfrm flipH="1">
                <a:off x="2398754" y="2946400"/>
                <a:ext cx="1546" cy="1206500"/>
              </a:xfrm>
              <a:prstGeom prst="lin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" name="Connecteur droit 17"/>
              <p:cNvCxnSpPr/>
              <p:nvPr/>
            </p:nvCxnSpPr>
            <p:spPr>
              <a:xfrm flipH="1">
                <a:off x="2057400" y="4152900"/>
                <a:ext cx="341354" cy="0"/>
              </a:xfrm>
              <a:prstGeom prst="lin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6" name="Groupe 35"/>
            <p:cNvGrpSpPr/>
            <p:nvPr/>
          </p:nvGrpSpPr>
          <p:grpSpPr>
            <a:xfrm flipH="1">
              <a:off x="3106650" y="2946400"/>
              <a:ext cx="1079500" cy="1206500"/>
              <a:chOff x="2057400" y="2946400"/>
              <a:chExt cx="1079500" cy="1206500"/>
            </a:xfrm>
          </p:grpSpPr>
          <p:sp>
            <p:nvSpPr>
              <p:cNvPr id="37" name="Forme libre 36"/>
              <p:cNvSpPr/>
              <p:nvPr/>
            </p:nvSpPr>
            <p:spPr>
              <a:xfrm>
                <a:off x="2398754" y="2946400"/>
                <a:ext cx="738146" cy="1206500"/>
              </a:xfrm>
              <a:custGeom>
                <a:avLst/>
                <a:gdLst>
                  <a:gd name="connsiteX0" fmla="*/ 1546 w 738146"/>
                  <a:gd name="connsiteY0" fmla="*/ 0 h 1206500"/>
                  <a:gd name="connsiteX1" fmla="*/ 115846 w 738146"/>
                  <a:gd name="connsiteY1" fmla="*/ 939800 h 1206500"/>
                  <a:gd name="connsiteX2" fmla="*/ 738146 w 738146"/>
                  <a:gd name="connsiteY2" fmla="*/ 1206500 h 1206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8146" h="1206500">
                    <a:moveTo>
                      <a:pt x="1546" y="0"/>
                    </a:moveTo>
                    <a:cubicBezTo>
                      <a:pt x="-2688" y="369358"/>
                      <a:pt x="-6921" y="738717"/>
                      <a:pt x="115846" y="939800"/>
                    </a:cubicBezTo>
                    <a:cubicBezTo>
                      <a:pt x="238613" y="1140883"/>
                      <a:pt x="488379" y="1173691"/>
                      <a:pt x="738146" y="120650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Connecteur droit 37"/>
              <p:cNvCxnSpPr>
                <a:stCxn id="37" idx="0"/>
              </p:cNvCxnSpPr>
              <p:nvPr/>
            </p:nvCxnSpPr>
            <p:spPr>
              <a:xfrm flipH="1">
                <a:off x="2398754" y="2946400"/>
                <a:ext cx="1546" cy="1206500"/>
              </a:xfrm>
              <a:prstGeom prst="lin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 flipH="1">
                <a:off x="2057400" y="4152900"/>
                <a:ext cx="341354" cy="0"/>
              </a:xfrm>
              <a:prstGeom prst="lin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6196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8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3982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One step toward optimization:</a:t>
            </a:r>
            <a:endParaRPr lang="en-US" sz="2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589050" y="2207567"/>
            <a:ext cx="5321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Define the measurement, for instance: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10696" y="2780753"/>
                <a:ext cx="2166875" cy="9866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𝑇𝑂𝑇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696" y="2780753"/>
                <a:ext cx="2166875" cy="9866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72000" y="2804512"/>
                <a:ext cx="2714653" cy="9866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𝐴𝑁𝐴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04512"/>
                <a:ext cx="2714653" cy="9866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69246" y="5105866"/>
                <a:ext cx="2070182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or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𝛾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𝐴𝑁𝐴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𝑇𝑂𝑇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246" y="5105866"/>
                <a:ext cx="2070182" cy="7863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1420893" y="5293617"/>
            <a:ext cx="1635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Leading to :</a:t>
            </a:r>
            <a:endParaRPr lang="en-US" sz="2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92908" y="3624539"/>
            <a:ext cx="78841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Here, we made a dot product of the analysis vector and signal</a:t>
            </a:r>
          </a:p>
          <a:p>
            <a:r>
              <a:rPr lang="en-US" sz="2400" dirty="0" smtClean="0"/>
              <a:t>This is like filtering…</a:t>
            </a:r>
          </a:p>
          <a:p>
            <a:r>
              <a:rPr lang="en-US" sz="2400" dirty="0" smtClean="0"/>
              <a:t>For the moment, </a:t>
            </a:r>
            <a:r>
              <a:rPr lang="en-US" sz="2400" b="1" dirty="0" smtClean="0"/>
              <a:t>we don’t know the Analysis vector.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68006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337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n/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discrimination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9</a:t>
            </a:fld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203200" y="1549400"/>
            <a:ext cx="609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Pulse shape discrimination using various gates :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89050" y="2207567"/>
            <a:ext cx="510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</a:t>
            </a:r>
            <a:r>
              <a:rPr lang="en-US" sz="2400" dirty="0"/>
              <a:t>define </a:t>
            </a:r>
            <a:r>
              <a:rPr lang="en-US" sz="2400" dirty="0" smtClean="0"/>
              <a:t>the measurement uncertainty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173250" y="2724838"/>
                <a:ext cx="6573750" cy="872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or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𝛾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𝐵𝐿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or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𝛾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𝐵𝐿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250" y="2724838"/>
                <a:ext cx="6573750" cy="8720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/>
          <p:cNvSpPr txBox="1"/>
          <p:nvPr/>
        </p:nvSpPr>
        <p:spPr>
          <a:xfrm>
            <a:off x="1173250" y="5499100"/>
            <a:ext cx="4959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Remember </a:t>
            </a:r>
            <a:r>
              <a:rPr lang="en-US" sz="2400" dirty="0" err="1" smtClean="0"/>
              <a:t>ni</a:t>
            </a:r>
            <a:r>
              <a:rPr lang="en-US" sz="2400" dirty="0" smtClean="0"/>
              <a:t> &amp; BL are null on average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260470" y="4305143"/>
                <a:ext cx="4815806" cy="511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𝑝𝑢𝑙𝑠𝑒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𝑛𝑜𝑖𝑠𝑒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𝑏𝑎𝑠𝑒𝑙𝑖𝑛𝑒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470" y="4305143"/>
                <a:ext cx="4815806" cy="5116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lèche droite 26"/>
          <p:cNvSpPr/>
          <p:nvPr/>
        </p:nvSpPr>
        <p:spPr>
          <a:xfrm>
            <a:off x="1460500" y="4279743"/>
            <a:ext cx="584200" cy="6224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856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1653</Words>
  <Application>Microsoft Office PowerPoint</Application>
  <PresentationFormat>Affichage à l'écran (4:3)</PresentationFormat>
  <Paragraphs>288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FONTBONNE</dc:creator>
  <cp:lastModifiedBy>Jean-Marc FONTBONNE</cp:lastModifiedBy>
  <cp:revision>119</cp:revision>
  <dcterms:created xsi:type="dcterms:W3CDTF">2015-09-19T12:46:44Z</dcterms:created>
  <dcterms:modified xsi:type="dcterms:W3CDTF">2015-09-25T15:47:15Z</dcterms:modified>
</cp:coreProperties>
</file>